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handoutMasterIdLst>
    <p:handoutMasterId r:id="rId14"/>
  </p:handoutMasterIdLst>
  <p:sldIdLst>
    <p:sldId id="270" r:id="rId3"/>
    <p:sldId id="280" r:id="rId4"/>
    <p:sldId id="281" r:id="rId5"/>
    <p:sldId id="286" r:id="rId6"/>
    <p:sldId id="309" r:id="rId7"/>
    <p:sldId id="299" r:id="rId8"/>
    <p:sldId id="307" r:id="rId9"/>
    <p:sldId id="300" r:id="rId10"/>
    <p:sldId id="308" r:id="rId11"/>
    <p:sldId id="277" r:id="rId12"/>
  </p:sldIdLst>
  <p:sldSz cx="12192000" cy="6858000"/>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chtoríková Veronika, Mgr., PhD." initials="RVMP" lastIdx="11" clrIdx="0">
    <p:extLst>
      <p:ext uri="{19B8F6BF-5375-455C-9EA6-DF929625EA0E}">
        <p15:presenceInfo xmlns:p15="http://schemas.microsoft.com/office/powerpoint/2012/main" userId="S-1-5-21-3857111658-3565609234-3391659417-84150" providerId="AD"/>
      </p:ext>
    </p:extLst>
  </p:cmAuthor>
  <p:cmAuthor id="2" name="Hamada Róbert, Mgr., PhD." initials="HRMP" lastIdx="2" clrIdx="1">
    <p:extLst>
      <p:ext uri="{19B8F6BF-5375-455C-9EA6-DF929625EA0E}">
        <p15:presenceInfo xmlns:p15="http://schemas.microsoft.com/office/powerpoint/2012/main" userId="S-1-5-21-3857111658-3565609234-3391659417-83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B9C"/>
    <a:srgbClr val="EF754A"/>
    <a:srgbClr val="F29582"/>
    <a:srgbClr val="FAD9D2"/>
    <a:srgbClr val="FC5B94"/>
    <a:srgbClr val="FFC5DA"/>
    <a:srgbClr val="FFEBF2"/>
    <a:srgbClr val="E93B79"/>
    <a:srgbClr val="01BFAA"/>
    <a:srgbClr val="049F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redný štýl 2 - zvýrazneni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redný štýl 2 - zvýrazneni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Stredný štýl 1 - zvýrazneni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71892" autoAdjust="0"/>
  </p:normalViewPr>
  <p:slideViewPr>
    <p:cSldViewPr snapToGrid="0" snapToObjects="1">
      <p:cViewPr varScale="1">
        <p:scale>
          <a:sx n="72" d="100"/>
          <a:sy n="72" d="100"/>
        </p:scale>
        <p:origin x="568" y="48"/>
      </p:cViewPr>
      <p:guideLst/>
    </p:cSldViewPr>
  </p:slideViewPr>
  <p:outlineViewPr>
    <p:cViewPr>
      <p:scale>
        <a:sx n="33" d="100"/>
        <a:sy n="33" d="100"/>
      </p:scale>
      <p:origin x="0" y="-1626"/>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8" d="100"/>
          <a:sy n="88" d="100"/>
        </p:scale>
        <p:origin x="4219"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a:extLst>
              <a:ext uri="{FF2B5EF4-FFF2-40B4-BE49-F238E27FC236}">
                <a16:creationId xmlns:a16="http://schemas.microsoft.com/office/drawing/2014/main" id="{1EC36A61-1ABC-0349-85CD-9812A8B3DBC0}"/>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k-SK"/>
          </a:p>
        </p:txBody>
      </p:sp>
      <p:sp>
        <p:nvSpPr>
          <p:cNvPr id="3" name="Zástupný objekt pre dátum 2">
            <a:extLst>
              <a:ext uri="{FF2B5EF4-FFF2-40B4-BE49-F238E27FC236}">
                <a16:creationId xmlns:a16="http://schemas.microsoft.com/office/drawing/2014/main" id="{84FB3490-EE5A-FB4C-AB7A-A5A70DB16C70}"/>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574496B-8E10-A945-9CD3-08C5E41F7D58}" type="datetimeFigureOut">
              <a:rPr lang="sk-SK" smtClean="0"/>
              <a:t>15. 10. 2025</a:t>
            </a:fld>
            <a:endParaRPr lang="sk-SK"/>
          </a:p>
        </p:txBody>
      </p:sp>
      <p:sp>
        <p:nvSpPr>
          <p:cNvPr id="4" name="Zástupný objekt pre pätu 3">
            <a:extLst>
              <a:ext uri="{FF2B5EF4-FFF2-40B4-BE49-F238E27FC236}">
                <a16:creationId xmlns:a16="http://schemas.microsoft.com/office/drawing/2014/main" id="{A5FA56FF-AE7E-C34F-A75C-715DFDDC666A}"/>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a:extLst>
              <a:ext uri="{FF2B5EF4-FFF2-40B4-BE49-F238E27FC236}">
                <a16:creationId xmlns:a16="http://schemas.microsoft.com/office/drawing/2014/main" id="{3734B304-937F-3445-92BB-9A42E726BE44}"/>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D316531-6018-3F4B-ACC3-FCF662E3BA9B}" type="slidenum">
              <a:rPr lang="sk-SK" smtClean="0"/>
              <a:t>‹#›</a:t>
            </a:fld>
            <a:endParaRPr lang="sk-SK"/>
          </a:p>
        </p:txBody>
      </p:sp>
    </p:spTree>
    <p:extLst>
      <p:ext uri="{BB962C8B-B14F-4D97-AF65-F5344CB8AC3E}">
        <p14:creationId xmlns:p14="http://schemas.microsoft.com/office/powerpoint/2010/main" val="74662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85730A1-4A5F-6343-BC05-DD56AEDB4C5F}" type="datetimeFigureOut">
              <a:rPr lang="sk-SK" smtClean="0"/>
              <a:t>15. 10. 2025</a:t>
            </a:fld>
            <a:endParaRPr lang="sk-SK"/>
          </a:p>
        </p:txBody>
      </p:sp>
      <p:sp>
        <p:nvSpPr>
          <p:cNvPr id="4" name="Zástupný objekt pre obrázok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C51D1BA-3902-7449-BC9F-150E032B5A12}" type="slidenum">
              <a:rPr lang="sk-SK" smtClean="0"/>
              <a:t>‹#›</a:t>
            </a:fld>
            <a:endParaRPr lang="sk-SK"/>
          </a:p>
        </p:txBody>
      </p:sp>
    </p:spTree>
    <p:extLst>
      <p:ext uri="{BB962C8B-B14F-4D97-AF65-F5344CB8AC3E}">
        <p14:creationId xmlns:p14="http://schemas.microsoft.com/office/powerpoint/2010/main" val="213993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C51D1BA-3902-7449-BC9F-150E032B5A12}" type="slidenum">
              <a:rPr lang="sk-SK" smtClean="0"/>
              <a:t>3</a:t>
            </a:fld>
            <a:endParaRPr lang="sk-SK"/>
          </a:p>
        </p:txBody>
      </p:sp>
    </p:spTree>
    <p:extLst>
      <p:ext uri="{BB962C8B-B14F-4D97-AF65-F5344CB8AC3E}">
        <p14:creationId xmlns:p14="http://schemas.microsoft.com/office/powerpoint/2010/main" val="2751663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sZP - Úvodná snímka (farebená)">
    <p:bg>
      <p:bgPr>
        <a:gradFill>
          <a:gsLst>
            <a:gs pos="0">
              <a:srgbClr val="049FC2"/>
            </a:gs>
            <a:gs pos="100000">
              <a:srgbClr val="02C6AB"/>
            </a:gs>
          </a:gsLst>
          <a:lin ang="0" scaled="0"/>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B0D887-06E1-1A41-9AEC-CE7837476D8D}"/>
              </a:ext>
            </a:extLst>
          </p:cNvPr>
          <p:cNvSpPr>
            <a:spLocks noGrp="1"/>
          </p:cNvSpPr>
          <p:nvPr>
            <p:ph type="title" hasCustomPrompt="1"/>
          </p:nvPr>
        </p:nvSpPr>
        <p:spPr>
          <a:xfrm>
            <a:off x="821594" y="2479027"/>
            <a:ext cx="10515600" cy="923330"/>
          </a:xfrm>
          <a:noFill/>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5400" b="1" i="0" u="none" strike="noStrike" kern="1200" cap="all" spc="-150" normalizeH="0" baseline="0" noProof="1" smtClean="0">
                <a:ln>
                  <a:noFill/>
                </a:ln>
                <a:solidFill>
                  <a:prstClr val="white"/>
                </a:solidFill>
                <a:effectLst/>
                <a:uLnTx/>
                <a:uFillTx/>
                <a:latin typeface="+mj-lt"/>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1">
                <a:ln>
                  <a:noFill/>
                </a:ln>
                <a:solidFill>
                  <a:prstClr val="white"/>
                </a:solidFill>
                <a:effectLst/>
                <a:uLnTx/>
                <a:uFillTx/>
                <a:latin typeface="Myriad Pro" panose="020B0503030403020204" pitchFamily="34" charset="0"/>
                <a:ea typeface="Open Sans Light" panose="020B0306030504020204" pitchFamily="34" charset="0"/>
                <a:cs typeface="Open Sans Light" panose="020B0306030504020204" pitchFamily="34" charset="0"/>
              </a:rPr>
              <a:t>STATION PRESENTASION</a:t>
            </a:r>
          </a:p>
        </p:txBody>
      </p:sp>
      <p:sp>
        <p:nvSpPr>
          <p:cNvPr id="6" name="Zástupný text 5">
            <a:extLst>
              <a:ext uri="{FF2B5EF4-FFF2-40B4-BE49-F238E27FC236}">
                <a16:creationId xmlns:a16="http://schemas.microsoft.com/office/drawing/2014/main" id="{E12529A4-1390-3543-8AD5-11E09A4F72E2}"/>
              </a:ext>
            </a:extLst>
          </p:cNvPr>
          <p:cNvSpPr>
            <a:spLocks noGrp="1"/>
          </p:cNvSpPr>
          <p:nvPr>
            <p:ph type="body" sz="quarter" idx="10" hasCustomPrompt="1"/>
          </p:nvPr>
        </p:nvSpPr>
        <p:spPr>
          <a:xfrm>
            <a:off x="2758122" y="3408836"/>
            <a:ext cx="6675755" cy="284597"/>
          </a:xfrm>
        </p:spPr>
        <p:txBody>
          <a:bodyPr/>
          <a:lstStyle>
            <a:lvl1pPr marL="0" indent="0">
              <a:buNone/>
              <a:defRPr baseline="0">
                <a:solidFill>
                  <a:schemeClr val="bg1"/>
                </a:solidFill>
                <a:latin typeface="+mn-lt"/>
              </a:defRPr>
            </a:lvl1pPr>
          </a:lstStyle>
          <a:p>
            <a:pPr algn="ctr">
              <a:buClr>
                <a:srgbClr val="E24848"/>
              </a:buClr>
              <a:defRPr/>
            </a:pPr>
            <a:r>
              <a:rPr lang="en-US" sz="1600" noProof="1">
                <a:solidFill>
                  <a:schemeClr val="bg1"/>
                </a:solidFill>
                <a:latin typeface="Myriad Pro" panose="020B0503030403020204" pitchFamily="34" charset="0"/>
                <a:ea typeface="Open Sans Light" panose="020B0306030504020204" pitchFamily="34" charset="0"/>
                <a:cs typeface="Open Sans Light" panose="020B0306030504020204" pitchFamily="34" charset="0"/>
              </a:rPr>
              <a:t>Lorem Ipsum Dolor Sit Amet Consectetur Adipiscing Elit. Nunc Enim Sem.</a:t>
            </a:r>
          </a:p>
        </p:txBody>
      </p:sp>
      <p:sp>
        <p:nvSpPr>
          <p:cNvPr id="14" name="Zástupný text 5">
            <a:extLst>
              <a:ext uri="{FF2B5EF4-FFF2-40B4-BE49-F238E27FC236}">
                <a16:creationId xmlns:a16="http://schemas.microsoft.com/office/drawing/2014/main" id="{0476CE55-7367-6A4F-A15B-7AF0F52430C3}"/>
              </a:ext>
            </a:extLst>
          </p:cNvPr>
          <p:cNvSpPr>
            <a:spLocks noGrp="1"/>
          </p:cNvSpPr>
          <p:nvPr>
            <p:ph type="body" sz="quarter" idx="11" hasCustomPrompt="1"/>
          </p:nvPr>
        </p:nvSpPr>
        <p:spPr>
          <a:xfrm>
            <a:off x="821594" y="5609521"/>
            <a:ext cx="3683729" cy="369332"/>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sz="1800" baseline="0">
                <a:solidFill>
                  <a:schemeClr val="bg1"/>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prstClr val="white"/>
                </a:solidFill>
                <a:effectLst/>
                <a:uLnTx/>
                <a:uFillTx/>
                <a:latin typeface="Myriad Pro" panose="020B0503030403020204" pitchFamily="34" charset="0"/>
                <a:ea typeface="Open Sans Light" panose="020B0306030504020204" pitchFamily="34" charset="0"/>
                <a:cs typeface="Open Sans Light" panose="020B0306030504020204" pitchFamily="34" charset="0"/>
              </a:rPr>
              <a:t>Lorem Ipsum Dolor </a:t>
            </a:r>
            <a:endParaRPr kumimoji="0" lang="sk-SK" sz="1800" b="0" i="0" u="none" strike="noStrike" kern="1200" cap="none" spc="0" normalizeH="0" baseline="0" noProof="0" dirty="0">
              <a:ln>
                <a:noFill/>
              </a:ln>
              <a:solidFill>
                <a:prstClr val="black"/>
              </a:solidFill>
              <a:effectLst/>
              <a:uLnTx/>
              <a:uFillTx/>
              <a:latin typeface="+mn-lt"/>
              <a:ea typeface="+mn-ea"/>
              <a:cs typeface="+mn-cs"/>
            </a:endParaRPr>
          </a:p>
        </p:txBody>
      </p:sp>
      <p:pic>
        <p:nvPicPr>
          <p:cNvPr id="8" name="Obrázok 7">
            <a:extLst>
              <a:ext uri="{FF2B5EF4-FFF2-40B4-BE49-F238E27FC236}">
                <a16:creationId xmlns:a16="http://schemas.microsoft.com/office/drawing/2014/main" id="{FD20DC42-E6D5-EC4F-9794-D9F39BD88E25}"/>
              </a:ext>
            </a:extLst>
          </p:cNvPr>
          <p:cNvPicPr>
            <a:picLocks noChangeAspect="1"/>
          </p:cNvPicPr>
          <p:nvPr userDrawn="1"/>
        </p:nvPicPr>
        <p:blipFill>
          <a:blip r:embed="rId2">
            <a:alphaModFix amt="10000"/>
          </a:blip>
          <a:stretch>
            <a:fillRect/>
          </a:stretch>
        </p:blipFill>
        <p:spPr>
          <a:xfrm>
            <a:off x="-3002004" y="-334019"/>
            <a:ext cx="11685775" cy="9647558"/>
          </a:xfrm>
          <a:prstGeom prst="rect">
            <a:avLst/>
          </a:prstGeom>
        </p:spPr>
      </p:pic>
      <p:pic>
        <p:nvPicPr>
          <p:cNvPr id="10" name="Obrázo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57475" y="-6096"/>
            <a:ext cx="1248937" cy="1248937"/>
          </a:xfrm>
          <a:prstGeom prst="rect">
            <a:avLst/>
          </a:prstGeom>
        </p:spPr>
      </p:pic>
    </p:spTree>
    <p:extLst>
      <p:ext uri="{BB962C8B-B14F-4D97-AF65-F5344CB8AC3E}">
        <p14:creationId xmlns:p14="http://schemas.microsoft.com/office/powerpoint/2010/main" val="38311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brázok s popisom">
    <p:spTree>
      <p:nvGrpSpPr>
        <p:cNvPr id="1" name=""/>
        <p:cNvGrpSpPr/>
        <p:nvPr/>
      </p:nvGrpSpPr>
      <p:grpSpPr>
        <a:xfrm>
          <a:off x="0" y="0"/>
          <a:ext cx="0" cy="0"/>
          <a:chOff x="0" y="0"/>
          <a:chExt cx="0" cy="0"/>
        </a:xfrm>
      </p:grpSpPr>
      <p:pic>
        <p:nvPicPr>
          <p:cNvPr id="31" name="Obrázok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Google Shape;1098;p74"/>
          <p:cNvSpPr txBox="1"/>
          <p:nvPr userDrawn="1"/>
        </p:nvSpPr>
        <p:spPr>
          <a:xfrm>
            <a:off x="3895725" y="2219325"/>
            <a:ext cx="2105025" cy="277812"/>
          </a:xfrm>
          <a:prstGeom prst="rect">
            <a:avLst/>
          </a:prstGeom>
          <a:solidFill>
            <a:schemeClr val="accent1"/>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19" name="Google Shape;1099;p74"/>
          <p:cNvSpPr txBox="1"/>
          <p:nvPr userDrawn="1"/>
        </p:nvSpPr>
        <p:spPr>
          <a:xfrm>
            <a:off x="6191250" y="2219325"/>
            <a:ext cx="2105025" cy="277812"/>
          </a:xfrm>
          <a:prstGeom prst="rect">
            <a:avLst/>
          </a:prstGeom>
          <a:solidFill>
            <a:schemeClr val="accent1"/>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20" name="Google Shape;1100;p74"/>
          <p:cNvSpPr txBox="1"/>
          <p:nvPr userDrawn="1"/>
        </p:nvSpPr>
        <p:spPr>
          <a:xfrm>
            <a:off x="8486775" y="2219325"/>
            <a:ext cx="2103437" cy="277812"/>
          </a:xfrm>
          <a:prstGeom prst="rect">
            <a:avLst/>
          </a:prstGeom>
          <a:solidFill>
            <a:schemeClr val="accent1"/>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21" name="Google Shape;1101;p74"/>
          <p:cNvSpPr txBox="1"/>
          <p:nvPr userDrawn="1"/>
        </p:nvSpPr>
        <p:spPr>
          <a:xfrm>
            <a:off x="1601787" y="2214562"/>
            <a:ext cx="2103437" cy="276225"/>
          </a:xfrm>
          <a:prstGeom prst="rect">
            <a:avLst/>
          </a:prstGeom>
          <a:solidFill>
            <a:schemeClr val="accent1"/>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27" name="Google Shape;1107;p74"/>
          <p:cNvSpPr txBox="1"/>
          <p:nvPr userDrawn="1"/>
        </p:nvSpPr>
        <p:spPr>
          <a:xfrm>
            <a:off x="1601787" y="2216150"/>
            <a:ext cx="2103437" cy="2746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1300"/>
              <a:buFont typeface="Lato"/>
              <a:buNone/>
            </a:pPr>
            <a:r>
              <a:rPr lang="en-US" sz="1300" b="1" i="0" u="none" dirty="0">
                <a:solidFill>
                  <a:schemeClr val="lt1"/>
                </a:solidFill>
                <a:latin typeface="+mj-lt"/>
                <a:ea typeface="Lato"/>
                <a:cs typeface="Lato"/>
                <a:sym typeface="Lato"/>
              </a:rPr>
              <a:t>PROJECT 1</a:t>
            </a:r>
            <a:endParaRPr dirty="0">
              <a:latin typeface="+mj-lt"/>
            </a:endParaRPr>
          </a:p>
        </p:txBody>
      </p:sp>
      <p:sp>
        <p:nvSpPr>
          <p:cNvPr id="28" name="Google Shape;1108;p74"/>
          <p:cNvSpPr txBox="1"/>
          <p:nvPr userDrawn="1"/>
        </p:nvSpPr>
        <p:spPr>
          <a:xfrm>
            <a:off x="3892550" y="2216150"/>
            <a:ext cx="2105025" cy="2746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1300"/>
              <a:buFont typeface="Lato"/>
              <a:buNone/>
            </a:pPr>
            <a:r>
              <a:rPr lang="en-US" sz="1300" b="1" i="0" u="none" kern="1200" dirty="0">
                <a:solidFill>
                  <a:schemeClr val="lt1"/>
                </a:solidFill>
                <a:latin typeface="+mn-lt"/>
                <a:ea typeface="Lato"/>
                <a:cs typeface="Lato"/>
                <a:sym typeface="Lato"/>
              </a:rPr>
              <a:t>PROJECT 1</a:t>
            </a:r>
            <a:endParaRPr lang="en-US" sz="1800" kern="1200" dirty="0">
              <a:solidFill>
                <a:schemeClr val="tx1"/>
              </a:solidFill>
              <a:latin typeface="+mn-lt"/>
              <a:ea typeface="+mn-ea"/>
              <a:cs typeface="+mn-cs"/>
            </a:endParaRPr>
          </a:p>
        </p:txBody>
      </p:sp>
      <p:sp>
        <p:nvSpPr>
          <p:cNvPr id="29" name="Google Shape;1109;p74"/>
          <p:cNvSpPr txBox="1"/>
          <p:nvPr userDrawn="1"/>
        </p:nvSpPr>
        <p:spPr>
          <a:xfrm>
            <a:off x="6191250" y="2216150"/>
            <a:ext cx="2105025" cy="2746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1300"/>
              <a:buFont typeface="Lato"/>
              <a:buNone/>
            </a:pPr>
            <a:r>
              <a:rPr lang="en-US" sz="1300" b="1" i="0" u="none" kern="1200" dirty="0">
                <a:solidFill>
                  <a:schemeClr val="lt1"/>
                </a:solidFill>
                <a:latin typeface="+mn-lt"/>
                <a:ea typeface="Lato"/>
                <a:cs typeface="Lato"/>
                <a:sym typeface="Lato"/>
              </a:rPr>
              <a:t>PROJECT 1</a:t>
            </a:r>
            <a:endParaRPr lang="en-US" sz="1800" kern="1200" dirty="0">
              <a:solidFill>
                <a:schemeClr val="tx1"/>
              </a:solidFill>
              <a:latin typeface="+mn-lt"/>
              <a:ea typeface="+mn-ea"/>
              <a:cs typeface="+mn-cs"/>
            </a:endParaRPr>
          </a:p>
        </p:txBody>
      </p:sp>
      <p:sp>
        <p:nvSpPr>
          <p:cNvPr id="30" name="Google Shape;1110;p74"/>
          <p:cNvSpPr txBox="1"/>
          <p:nvPr userDrawn="1"/>
        </p:nvSpPr>
        <p:spPr>
          <a:xfrm>
            <a:off x="8486775" y="2216150"/>
            <a:ext cx="2103437" cy="2746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1300"/>
              <a:buFont typeface="Lato"/>
              <a:buNone/>
            </a:pPr>
            <a:r>
              <a:rPr lang="en-US" sz="1300" b="1" i="0" u="none" kern="1200" dirty="0">
                <a:solidFill>
                  <a:schemeClr val="lt1"/>
                </a:solidFill>
                <a:latin typeface="+mn-lt"/>
                <a:ea typeface="Lato"/>
                <a:cs typeface="Lato"/>
                <a:sym typeface="Lato"/>
              </a:rPr>
              <a:t>PROJECT 1</a:t>
            </a:r>
            <a:endParaRPr lang="en-US" sz="1800" kern="1200" dirty="0">
              <a:solidFill>
                <a:schemeClr val="tx1"/>
              </a:solidFill>
              <a:latin typeface="+mn-lt"/>
              <a:ea typeface="+mn-ea"/>
              <a:cs typeface="+mn-cs"/>
            </a:endParaRPr>
          </a:p>
        </p:txBody>
      </p:sp>
      <p:sp>
        <p:nvSpPr>
          <p:cNvPr id="7" name="Zástupný objekt pre text 6"/>
          <p:cNvSpPr>
            <a:spLocks noGrp="1"/>
          </p:cNvSpPr>
          <p:nvPr>
            <p:ph type="body" sz="quarter" idx="12"/>
          </p:nvPr>
        </p:nvSpPr>
        <p:spPr>
          <a:xfrm>
            <a:off x="1779606" y="2662237"/>
            <a:ext cx="1747797" cy="405054"/>
          </a:xfrm>
        </p:spPr>
        <p:txBody>
          <a:bodyPr>
            <a:normAutofit/>
          </a:bodyPr>
          <a:lstStyle>
            <a:lvl1pPr marL="0" indent="0">
              <a:buNone/>
              <a:defRPr sz="2000"/>
            </a:lvl1pPr>
          </a:lstStyle>
          <a:p>
            <a:pPr lvl="0"/>
            <a:r>
              <a:rPr lang="sk-SK" dirty="0"/>
              <a:t>Upraviť štýly</a:t>
            </a:r>
          </a:p>
        </p:txBody>
      </p:sp>
      <p:sp>
        <p:nvSpPr>
          <p:cNvPr id="41" name="Zástupný objekt pre graf 40"/>
          <p:cNvSpPr>
            <a:spLocks noGrp="1"/>
          </p:cNvSpPr>
          <p:nvPr>
            <p:ph type="chart" sz="quarter" idx="13"/>
          </p:nvPr>
        </p:nvSpPr>
        <p:spPr>
          <a:xfrm>
            <a:off x="2196304" y="3428999"/>
            <a:ext cx="914400" cy="914400"/>
          </a:xfrm>
        </p:spPr>
        <p:txBody>
          <a:bodyPr/>
          <a:lstStyle/>
          <a:p>
            <a:endParaRPr lang="sk-SK" dirty="0"/>
          </a:p>
        </p:txBody>
      </p:sp>
      <p:sp>
        <p:nvSpPr>
          <p:cNvPr id="42" name="Zástupný objekt pre text 20"/>
          <p:cNvSpPr>
            <a:spLocks noGrp="1"/>
          </p:cNvSpPr>
          <p:nvPr>
            <p:ph type="body" sz="quarter" idx="14"/>
          </p:nvPr>
        </p:nvSpPr>
        <p:spPr>
          <a:xfrm>
            <a:off x="1784867" y="5010563"/>
            <a:ext cx="1656833" cy="1333087"/>
          </a:xfrm>
        </p:spPr>
        <p:txBody>
          <a:bodyPr>
            <a:normAutofit/>
          </a:bodyPr>
          <a:lstStyle>
            <a:lvl1pPr marL="0" indent="0">
              <a:buNone/>
              <a:defRPr sz="1400"/>
            </a:lvl1pPr>
          </a:lstStyle>
          <a:p>
            <a:pPr lvl="0"/>
            <a:r>
              <a:rPr lang="sk-SK" dirty="0"/>
              <a:t>Upraviť štýly predlohy textu</a:t>
            </a:r>
          </a:p>
        </p:txBody>
      </p:sp>
      <p:sp>
        <p:nvSpPr>
          <p:cNvPr id="45" name="Zástupný objekt pre text 6"/>
          <p:cNvSpPr>
            <a:spLocks noGrp="1"/>
          </p:cNvSpPr>
          <p:nvPr>
            <p:ph type="body" sz="quarter" idx="15"/>
          </p:nvPr>
        </p:nvSpPr>
        <p:spPr>
          <a:xfrm>
            <a:off x="4071163" y="2664286"/>
            <a:ext cx="1747797" cy="352878"/>
          </a:xfrm>
        </p:spPr>
        <p:txBody>
          <a:bodyPr>
            <a:normAutofit/>
          </a:bodyPr>
          <a:lstStyle>
            <a:lvl1pPr marL="0" indent="0">
              <a:buNone/>
              <a:defRPr sz="2000"/>
            </a:lvl1pPr>
          </a:lstStyle>
          <a:p>
            <a:pPr lvl="0"/>
            <a:r>
              <a:rPr lang="sk-SK" dirty="0"/>
              <a:t>Upraviť štýly</a:t>
            </a:r>
          </a:p>
        </p:txBody>
      </p:sp>
      <p:sp>
        <p:nvSpPr>
          <p:cNvPr id="46" name="Zástupný objekt pre text 6"/>
          <p:cNvSpPr>
            <a:spLocks noGrp="1"/>
          </p:cNvSpPr>
          <p:nvPr>
            <p:ph type="body" sz="quarter" idx="16"/>
          </p:nvPr>
        </p:nvSpPr>
        <p:spPr>
          <a:xfrm>
            <a:off x="6362720" y="2662237"/>
            <a:ext cx="1747797" cy="354927"/>
          </a:xfrm>
        </p:spPr>
        <p:txBody>
          <a:bodyPr>
            <a:normAutofit/>
          </a:bodyPr>
          <a:lstStyle>
            <a:lvl1pPr marL="0" indent="0">
              <a:buNone/>
              <a:defRPr sz="2000"/>
            </a:lvl1pPr>
          </a:lstStyle>
          <a:p>
            <a:pPr lvl="0"/>
            <a:r>
              <a:rPr lang="sk-SK" dirty="0"/>
              <a:t>Upraviť štýly</a:t>
            </a:r>
          </a:p>
        </p:txBody>
      </p:sp>
      <p:sp>
        <p:nvSpPr>
          <p:cNvPr id="47" name="Zástupný objekt pre text 6"/>
          <p:cNvSpPr>
            <a:spLocks noGrp="1"/>
          </p:cNvSpPr>
          <p:nvPr>
            <p:ph type="body" sz="quarter" idx="17"/>
          </p:nvPr>
        </p:nvSpPr>
        <p:spPr>
          <a:xfrm>
            <a:off x="8637578" y="2612110"/>
            <a:ext cx="1747797" cy="405054"/>
          </a:xfrm>
        </p:spPr>
        <p:txBody>
          <a:bodyPr>
            <a:normAutofit/>
          </a:bodyPr>
          <a:lstStyle>
            <a:lvl1pPr marL="0" indent="0">
              <a:buNone/>
              <a:defRPr sz="2000"/>
            </a:lvl1pPr>
          </a:lstStyle>
          <a:p>
            <a:pPr lvl="0"/>
            <a:r>
              <a:rPr lang="sk-SK" dirty="0"/>
              <a:t>Upraviť štýly</a:t>
            </a:r>
          </a:p>
        </p:txBody>
      </p:sp>
      <p:sp>
        <p:nvSpPr>
          <p:cNvPr id="48" name="Zástupný objekt pre graf 40"/>
          <p:cNvSpPr>
            <a:spLocks noGrp="1"/>
          </p:cNvSpPr>
          <p:nvPr>
            <p:ph type="chart" sz="quarter" idx="18"/>
          </p:nvPr>
        </p:nvSpPr>
        <p:spPr>
          <a:xfrm>
            <a:off x="4487861" y="3387522"/>
            <a:ext cx="914400" cy="914400"/>
          </a:xfrm>
        </p:spPr>
        <p:txBody>
          <a:bodyPr/>
          <a:lstStyle/>
          <a:p>
            <a:endParaRPr lang="sk-SK"/>
          </a:p>
        </p:txBody>
      </p:sp>
      <p:sp>
        <p:nvSpPr>
          <p:cNvPr id="49" name="Zástupný objekt pre graf 40"/>
          <p:cNvSpPr>
            <a:spLocks noGrp="1"/>
          </p:cNvSpPr>
          <p:nvPr>
            <p:ph type="chart" sz="quarter" idx="19"/>
          </p:nvPr>
        </p:nvSpPr>
        <p:spPr>
          <a:xfrm>
            <a:off x="6776302" y="3421314"/>
            <a:ext cx="914400" cy="914400"/>
          </a:xfrm>
        </p:spPr>
        <p:txBody>
          <a:bodyPr/>
          <a:lstStyle/>
          <a:p>
            <a:endParaRPr lang="sk-SK"/>
          </a:p>
        </p:txBody>
      </p:sp>
      <p:sp>
        <p:nvSpPr>
          <p:cNvPr id="50" name="Zástupný objekt pre graf 40"/>
          <p:cNvSpPr>
            <a:spLocks noGrp="1"/>
          </p:cNvSpPr>
          <p:nvPr>
            <p:ph type="chart" sz="quarter" idx="20"/>
          </p:nvPr>
        </p:nvSpPr>
        <p:spPr>
          <a:xfrm>
            <a:off x="9064743" y="3387522"/>
            <a:ext cx="914400" cy="914400"/>
          </a:xfrm>
        </p:spPr>
        <p:txBody>
          <a:bodyPr/>
          <a:lstStyle/>
          <a:p>
            <a:endParaRPr lang="sk-SK"/>
          </a:p>
        </p:txBody>
      </p:sp>
      <p:sp>
        <p:nvSpPr>
          <p:cNvPr id="51" name="Zástupný objekt pre text 20"/>
          <p:cNvSpPr>
            <a:spLocks noGrp="1"/>
          </p:cNvSpPr>
          <p:nvPr>
            <p:ph type="body" sz="quarter" idx="21"/>
          </p:nvPr>
        </p:nvSpPr>
        <p:spPr>
          <a:xfrm>
            <a:off x="4095350" y="5010562"/>
            <a:ext cx="1656833" cy="1333087"/>
          </a:xfrm>
        </p:spPr>
        <p:txBody>
          <a:bodyPr>
            <a:normAutofit/>
          </a:bodyPr>
          <a:lstStyle>
            <a:lvl1pPr marL="0" indent="0">
              <a:buNone/>
              <a:defRPr sz="1400"/>
            </a:lvl1pPr>
          </a:lstStyle>
          <a:p>
            <a:pPr lvl="0"/>
            <a:r>
              <a:rPr lang="sk-SK" dirty="0"/>
              <a:t>Upraviť štýly predlohy textu</a:t>
            </a:r>
          </a:p>
        </p:txBody>
      </p:sp>
      <p:sp>
        <p:nvSpPr>
          <p:cNvPr id="52" name="Zástupný objekt pre text 20"/>
          <p:cNvSpPr>
            <a:spLocks noGrp="1"/>
          </p:cNvSpPr>
          <p:nvPr>
            <p:ph type="body" sz="quarter" idx="22"/>
          </p:nvPr>
        </p:nvSpPr>
        <p:spPr>
          <a:xfrm>
            <a:off x="6405085" y="5010561"/>
            <a:ext cx="1656833" cy="1333087"/>
          </a:xfrm>
        </p:spPr>
        <p:txBody>
          <a:bodyPr>
            <a:normAutofit/>
          </a:bodyPr>
          <a:lstStyle>
            <a:lvl1pPr marL="0" indent="0">
              <a:buNone/>
              <a:defRPr sz="1400"/>
            </a:lvl1pPr>
          </a:lstStyle>
          <a:p>
            <a:pPr lvl="0"/>
            <a:r>
              <a:rPr lang="sk-SK" dirty="0"/>
              <a:t>Upraviť štýly predlohy textu</a:t>
            </a:r>
          </a:p>
        </p:txBody>
      </p:sp>
      <p:sp>
        <p:nvSpPr>
          <p:cNvPr id="53" name="Zástupný objekt pre text 20"/>
          <p:cNvSpPr>
            <a:spLocks noGrp="1"/>
          </p:cNvSpPr>
          <p:nvPr>
            <p:ph type="body" sz="quarter" idx="23"/>
          </p:nvPr>
        </p:nvSpPr>
        <p:spPr>
          <a:xfrm>
            <a:off x="8710076" y="4999638"/>
            <a:ext cx="1656833" cy="1333087"/>
          </a:xfrm>
        </p:spPr>
        <p:txBody>
          <a:bodyPr>
            <a:normAutofit/>
          </a:bodyPr>
          <a:lstStyle>
            <a:lvl1pPr marL="0" indent="0">
              <a:buNone/>
              <a:defRPr sz="1400"/>
            </a:lvl1pPr>
          </a:lstStyle>
          <a:p>
            <a:pPr lvl="0"/>
            <a:r>
              <a:rPr lang="sk-SK" dirty="0"/>
              <a:t>Upraviť štýly predlohy textu</a:t>
            </a:r>
          </a:p>
        </p:txBody>
      </p:sp>
      <p:sp>
        <p:nvSpPr>
          <p:cNvPr id="37" name="Nadpis 18">
            <a:extLst>
              <a:ext uri="{FF2B5EF4-FFF2-40B4-BE49-F238E27FC236}">
                <a16:creationId xmlns:a16="http://schemas.microsoft.com/office/drawing/2014/main" id="{EEE263F6-2A7A-9E44-B658-2C88FDA98E07}"/>
              </a:ext>
            </a:extLst>
          </p:cNvPr>
          <p:cNvSpPr>
            <a:spLocks noGrp="1"/>
          </p:cNvSpPr>
          <p:nvPr>
            <p:ph type="title" hasCustomPrompt="1"/>
          </p:nvPr>
        </p:nvSpPr>
        <p:spPr>
          <a:xfrm>
            <a:off x="1034282" y="431081"/>
            <a:ext cx="7550941" cy="438582"/>
          </a:xfrm>
        </p:spPr>
        <p:txBody>
          <a:bodyPr wrap="square" anchor="ctr">
            <a:spAutoFit/>
          </a:bodyPr>
          <a:lstStyle>
            <a:lvl1pPr algn="l">
              <a:defRPr sz="2500" b="1" i="0" cap="all" spc="-120" baseline="0">
                <a:solidFill>
                  <a:srgbClr val="029B9C"/>
                </a:solidFill>
                <a:latin typeface="+mn-lt"/>
              </a:defRPr>
            </a:lvl1pPr>
          </a:lstStyle>
          <a:p>
            <a:r>
              <a:rPr lang="sk-SK" dirty="0"/>
              <a:t>STATION PRESENTASION</a:t>
            </a:r>
          </a:p>
        </p:txBody>
      </p:sp>
    </p:spTree>
    <p:extLst>
      <p:ext uri="{BB962C8B-B14F-4D97-AF65-F5344CB8AC3E}">
        <p14:creationId xmlns:p14="http://schemas.microsoft.com/office/powerpoint/2010/main" val="14149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animEffect transition="in" filter="fade">
                                      <p:cBhvr>
                                        <p:cTn id="31" dur="500"/>
                                        <p:tgtEl>
                                          <p:spTgt spid="29">
                                            <p:txEl>
                                              <p:pRg st="0" end="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Obrázok s popisom">
    <p:spTree>
      <p:nvGrpSpPr>
        <p:cNvPr id="1" name=""/>
        <p:cNvGrpSpPr/>
        <p:nvPr/>
      </p:nvGrpSpPr>
      <p:grpSpPr>
        <a:xfrm>
          <a:off x="0" y="0"/>
          <a:ext cx="0" cy="0"/>
          <a:chOff x="0" y="0"/>
          <a:chExt cx="0" cy="0"/>
        </a:xfrm>
      </p:grpSpPr>
      <p:pic>
        <p:nvPicPr>
          <p:cNvPr id="37" name="Obrázok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4" name="Google Shape;159;p29"/>
          <p:cNvGrpSpPr/>
          <p:nvPr userDrawn="1"/>
        </p:nvGrpSpPr>
        <p:grpSpPr>
          <a:xfrm>
            <a:off x="6801443" y="2617010"/>
            <a:ext cx="377825" cy="347662"/>
            <a:chOff x="1166868" y="2106605"/>
            <a:chExt cx="780242" cy="714264"/>
          </a:xfrm>
        </p:grpSpPr>
        <p:sp>
          <p:nvSpPr>
            <p:cNvPr id="25" name="Google Shape;160;p29"/>
            <p:cNvSpPr txBox="1"/>
            <p:nvPr/>
          </p:nvSpPr>
          <p:spPr>
            <a:xfrm>
              <a:off x="1166868" y="2106605"/>
              <a:ext cx="714263" cy="714264"/>
            </a:xfrm>
            <a:prstGeom prst="rect">
              <a:avLst/>
            </a:prstGeom>
            <a:solidFill>
              <a:schemeClr val="accent1"/>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26" name="Google Shape;161;p2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grpSp>
      <p:grpSp>
        <p:nvGrpSpPr>
          <p:cNvPr id="27" name="Google Shape;162;p29"/>
          <p:cNvGrpSpPr/>
          <p:nvPr userDrawn="1"/>
        </p:nvGrpSpPr>
        <p:grpSpPr>
          <a:xfrm>
            <a:off x="6801443" y="4393422"/>
            <a:ext cx="377825" cy="347662"/>
            <a:chOff x="1166868" y="2106605"/>
            <a:chExt cx="780242" cy="714264"/>
          </a:xfrm>
        </p:grpSpPr>
        <p:sp>
          <p:nvSpPr>
            <p:cNvPr id="28" name="Google Shape;163;p29"/>
            <p:cNvSpPr txBox="1"/>
            <p:nvPr/>
          </p:nvSpPr>
          <p:spPr>
            <a:xfrm>
              <a:off x="1166868" y="2106605"/>
              <a:ext cx="714263" cy="714264"/>
            </a:xfrm>
            <a:prstGeom prst="rect">
              <a:avLst/>
            </a:prstGeom>
            <a:solidFill>
              <a:srgbClr val="1991AB"/>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29" name="Google Shape;164;p2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grpSp>
      <p:grpSp>
        <p:nvGrpSpPr>
          <p:cNvPr id="30" name="Google Shape;165;p29"/>
          <p:cNvGrpSpPr/>
          <p:nvPr userDrawn="1"/>
        </p:nvGrpSpPr>
        <p:grpSpPr>
          <a:xfrm>
            <a:off x="7865068" y="2617010"/>
            <a:ext cx="377825" cy="347662"/>
            <a:chOff x="1166868" y="2106605"/>
            <a:chExt cx="780242" cy="714264"/>
          </a:xfrm>
        </p:grpSpPr>
        <p:sp>
          <p:nvSpPr>
            <p:cNvPr id="31" name="Google Shape;166;p29"/>
            <p:cNvSpPr txBox="1"/>
            <p:nvPr/>
          </p:nvSpPr>
          <p:spPr>
            <a:xfrm>
              <a:off x="1166868" y="2106605"/>
              <a:ext cx="714263" cy="714264"/>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32" name="Google Shape;167;p2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grpSp>
      <p:grpSp>
        <p:nvGrpSpPr>
          <p:cNvPr id="33" name="Google Shape;168;p29"/>
          <p:cNvGrpSpPr/>
          <p:nvPr userDrawn="1"/>
        </p:nvGrpSpPr>
        <p:grpSpPr>
          <a:xfrm>
            <a:off x="7865068" y="4393422"/>
            <a:ext cx="377825" cy="347662"/>
            <a:chOff x="1166868" y="2106605"/>
            <a:chExt cx="780242" cy="714264"/>
          </a:xfrm>
        </p:grpSpPr>
        <p:sp>
          <p:nvSpPr>
            <p:cNvPr id="34" name="Google Shape;169;p29"/>
            <p:cNvSpPr txBox="1"/>
            <p:nvPr/>
          </p:nvSpPr>
          <p:spPr>
            <a:xfrm>
              <a:off x="1166868" y="2106605"/>
              <a:ext cx="714263" cy="714264"/>
            </a:xfrm>
            <a:prstGeom prst="rect">
              <a:avLst/>
            </a:prstGeom>
            <a:solidFill>
              <a:srgbClr val="2B85AE"/>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35" name="Google Shape;170;p2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grpSp>
      <p:sp>
        <p:nvSpPr>
          <p:cNvPr id="36" name="Google Shape;171;p29"/>
          <p:cNvSpPr/>
          <p:nvPr userDrawn="1"/>
        </p:nvSpPr>
        <p:spPr>
          <a:xfrm>
            <a:off x="1597618" y="1972485"/>
            <a:ext cx="2328862" cy="4122737"/>
          </a:xfrm>
          <a:custGeom>
            <a:avLst/>
            <a:gdLst/>
            <a:ahLst/>
            <a:cxnLst/>
            <a:rect l="l" t="t" r="r" b="b"/>
            <a:pathLst>
              <a:path w="21600" h="21600" extrusionOk="0">
                <a:moveTo>
                  <a:pt x="19529" y="17270"/>
                </a:moveTo>
                <a:cubicBezTo>
                  <a:pt x="10800" y="17270"/>
                  <a:pt x="6436" y="17270"/>
                  <a:pt x="4253" y="17270"/>
                </a:cubicBezTo>
                <a:cubicBezTo>
                  <a:pt x="2071" y="17270"/>
                  <a:pt x="2071" y="17270"/>
                  <a:pt x="2071" y="17270"/>
                </a:cubicBezTo>
                <a:cubicBezTo>
                  <a:pt x="2071" y="9999"/>
                  <a:pt x="2071" y="6362"/>
                  <a:pt x="2071" y="4542"/>
                </a:cubicBezTo>
                <a:cubicBezTo>
                  <a:pt x="2071" y="2679"/>
                  <a:pt x="2071" y="2679"/>
                  <a:pt x="2071" y="2679"/>
                </a:cubicBezTo>
                <a:cubicBezTo>
                  <a:pt x="10800" y="2679"/>
                  <a:pt x="15164" y="2679"/>
                  <a:pt x="17347" y="2679"/>
                </a:cubicBezTo>
                <a:cubicBezTo>
                  <a:pt x="19529" y="2679"/>
                  <a:pt x="19529" y="2679"/>
                  <a:pt x="19529" y="2679"/>
                </a:cubicBezTo>
                <a:cubicBezTo>
                  <a:pt x="19529" y="3607"/>
                  <a:pt x="19529" y="4535"/>
                  <a:pt x="19529" y="5463"/>
                </a:cubicBezTo>
                <a:cubicBezTo>
                  <a:pt x="19529" y="8083"/>
                  <a:pt x="19529" y="10703"/>
                  <a:pt x="19529" y="13323"/>
                </a:cubicBezTo>
                <a:cubicBezTo>
                  <a:pt x="20564" y="13323"/>
                  <a:pt x="21082" y="13323"/>
                  <a:pt x="21341" y="13323"/>
                </a:cubicBezTo>
                <a:cubicBezTo>
                  <a:pt x="21600" y="13323"/>
                  <a:pt x="21600" y="13323"/>
                  <a:pt x="21600" y="13323"/>
                </a:cubicBezTo>
                <a:cubicBezTo>
                  <a:pt x="21600" y="9615"/>
                  <a:pt x="21600" y="5906"/>
                  <a:pt x="21600" y="2198"/>
                </a:cubicBezTo>
                <a:cubicBezTo>
                  <a:pt x="21600" y="2023"/>
                  <a:pt x="21600" y="1849"/>
                  <a:pt x="21600" y="1674"/>
                </a:cubicBezTo>
                <a:cubicBezTo>
                  <a:pt x="21600" y="837"/>
                  <a:pt x="20121" y="0"/>
                  <a:pt x="18641" y="0"/>
                </a:cubicBezTo>
                <a:cubicBezTo>
                  <a:pt x="2663" y="0"/>
                  <a:pt x="2663" y="0"/>
                  <a:pt x="2663" y="0"/>
                </a:cubicBezTo>
                <a:cubicBezTo>
                  <a:pt x="1184" y="0"/>
                  <a:pt x="0" y="837"/>
                  <a:pt x="0" y="1674"/>
                </a:cubicBezTo>
                <a:cubicBezTo>
                  <a:pt x="0" y="20093"/>
                  <a:pt x="0" y="20093"/>
                  <a:pt x="0" y="20093"/>
                </a:cubicBezTo>
                <a:cubicBezTo>
                  <a:pt x="0" y="20930"/>
                  <a:pt x="1184" y="21600"/>
                  <a:pt x="2663" y="21600"/>
                </a:cubicBezTo>
                <a:cubicBezTo>
                  <a:pt x="18641" y="21600"/>
                  <a:pt x="18641" y="21600"/>
                  <a:pt x="18641" y="21600"/>
                </a:cubicBezTo>
                <a:cubicBezTo>
                  <a:pt x="20121" y="21600"/>
                  <a:pt x="21600" y="20930"/>
                  <a:pt x="21600" y="20093"/>
                </a:cubicBezTo>
                <a:cubicBezTo>
                  <a:pt x="21600" y="13228"/>
                  <a:pt x="21600" y="13228"/>
                  <a:pt x="21600" y="13228"/>
                </a:cubicBezTo>
                <a:cubicBezTo>
                  <a:pt x="20564" y="13228"/>
                  <a:pt x="20047" y="13228"/>
                  <a:pt x="19788" y="13228"/>
                </a:cubicBezTo>
                <a:cubicBezTo>
                  <a:pt x="19529" y="13228"/>
                  <a:pt x="19529" y="13228"/>
                  <a:pt x="19529" y="13228"/>
                </a:cubicBezTo>
                <a:lnTo>
                  <a:pt x="19529" y="17270"/>
                </a:lnTo>
                <a:close/>
                <a:moveTo>
                  <a:pt x="16866" y="1005"/>
                </a:moveTo>
                <a:cubicBezTo>
                  <a:pt x="17162" y="1005"/>
                  <a:pt x="17753" y="1172"/>
                  <a:pt x="17753" y="1507"/>
                </a:cubicBezTo>
                <a:cubicBezTo>
                  <a:pt x="17753" y="1674"/>
                  <a:pt x="17162" y="1842"/>
                  <a:pt x="16866" y="1842"/>
                </a:cubicBezTo>
                <a:cubicBezTo>
                  <a:pt x="16570" y="1842"/>
                  <a:pt x="16274" y="1674"/>
                  <a:pt x="16274" y="1507"/>
                </a:cubicBezTo>
                <a:cubicBezTo>
                  <a:pt x="16274" y="1172"/>
                  <a:pt x="16570" y="1005"/>
                  <a:pt x="16866" y="1005"/>
                </a:cubicBezTo>
                <a:close/>
                <a:moveTo>
                  <a:pt x="7101" y="1172"/>
                </a:moveTo>
                <a:cubicBezTo>
                  <a:pt x="10800" y="1172"/>
                  <a:pt x="12649" y="1172"/>
                  <a:pt x="13574" y="1172"/>
                </a:cubicBezTo>
                <a:cubicBezTo>
                  <a:pt x="14499" y="1172"/>
                  <a:pt x="14499" y="1172"/>
                  <a:pt x="14499" y="1172"/>
                </a:cubicBezTo>
                <a:cubicBezTo>
                  <a:pt x="14499" y="1423"/>
                  <a:pt x="14499" y="1549"/>
                  <a:pt x="14499" y="1612"/>
                </a:cubicBezTo>
                <a:cubicBezTo>
                  <a:pt x="14499" y="1674"/>
                  <a:pt x="14499" y="1674"/>
                  <a:pt x="14499" y="1674"/>
                </a:cubicBezTo>
                <a:cubicBezTo>
                  <a:pt x="10800" y="1674"/>
                  <a:pt x="8951" y="1674"/>
                  <a:pt x="8026" y="1674"/>
                </a:cubicBezTo>
                <a:cubicBezTo>
                  <a:pt x="7101" y="1674"/>
                  <a:pt x="7101" y="1674"/>
                  <a:pt x="7101" y="1674"/>
                </a:cubicBezTo>
                <a:lnTo>
                  <a:pt x="7101" y="1172"/>
                </a:lnTo>
                <a:close/>
                <a:moveTo>
                  <a:pt x="14203" y="19926"/>
                </a:moveTo>
                <a:cubicBezTo>
                  <a:pt x="10800" y="19926"/>
                  <a:pt x="9099" y="19926"/>
                  <a:pt x="8248" y="19926"/>
                </a:cubicBezTo>
                <a:cubicBezTo>
                  <a:pt x="7397" y="19926"/>
                  <a:pt x="7397" y="19926"/>
                  <a:pt x="7397" y="19926"/>
                </a:cubicBezTo>
                <a:cubicBezTo>
                  <a:pt x="7397" y="19340"/>
                  <a:pt x="7397" y="19047"/>
                  <a:pt x="7397" y="18900"/>
                </a:cubicBezTo>
                <a:cubicBezTo>
                  <a:pt x="7397" y="18753"/>
                  <a:pt x="7397" y="18753"/>
                  <a:pt x="7397" y="18753"/>
                </a:cubicBezTo>
                <a:cubicBezTo>
                  <a:pt x="10800" y="18753"/>
                  <a:pt x="12501" y="18753"/>
                  <a:pt x="13352" y="18753"/>
                </a:cubicBezTo>
                <a:cubicBezTo>
                  <a:pt x="14203" y="18753"/>
                  <a:pt x="14203" y="18753"/>
                  <a:pt x="14203" y="18753"/>
                </a:cubicBezTo>
                <a:lnTo>
                  <a:pt x="14203" y="19926"/>
                </a:lnTo>
                <a:close/>
              </a:path>
            </a:pathLst>
          </a:custGeom>
          <a:solidFill>
            <a:schemeClr val="tx1">
              <a:lumMod val="20000"/>
              <a:lumOff val="80000"/>
            </a:scheme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40" name="Google Shape;179;p30"/>
          <p:cNvSpPr>
            <a:spLocks noGrp="1"/>
          </p:cNvSpPr>
          <p:nvPr>
            <p:ph type="pic" idx="4"/>
          </p:nvPr>
        </p:nvSpPr>
        <p:spPr>
          <a:xfrm>
            <a:off x="1758004" y="2508895"/>
            <a:ext cx="1891735" cy="2849218"/>
          </a:xfrm>
          <a:prstGeom prst="rect">
            <a:avLst/>
          </a:prstGeom>
          <a:noFill/>
          <a:ln>
            <a:noFill/>
          </a:ln>
        </p:spPr>
      </p:sp>
      <p:sp>
        <p:nvSpPr>
          <p:cNvPr id="4" name="Zástupný objekt pre text 3"/>
          <p:cNvSpPr>
            <a:spLocks noGrp="1"/>
          </p:cNvSpPr>
          <p:nvPr>
            <p:ph type="body" sz="quarter" idx="15" hasCustomPrompt="1"/>
          </p:nvPr>
        </p:nvSpPr>
        <p:spPr>
          <a:xfrm>
            <a:off x="8333097" y="3211952"/>
            <a:ext cx="1772286" cy="914400"/>
          </a:xfrm>
        </p:spPr>
        <p:txBody>
          <a:bodyPr/>
          <a:lstStyle>
            <a:lvl1pPr marL="0" indent="0">
              <a:buNone/>
              <a:defRPr sz="1200"/>
            </a:lvl1pPr>
          </a:lstStyle>
          <a:p>
            <a:pPr lvl="0"/>
            <a:r>
              <a:rPr lang="sk-SK" dirty="0"/>
              <a:t>Upraviť štýly predlohy </a:t>
            </a:r>
            <a:r>
              <a:rPr lang="sk-SK" dirty="0" err="1"/>
              <a:t>textutia</a:t>
            </a:r>
            <a:r>
              <a:rPr lang="sk-SK" dirty="0"/>
              <a:t> úroveň</a:t>
            </a:r>
          </a:p>
        </p:txBody>
      </p:sp>
      <p:sp>
        <p:nvSpPr>
          <p:cNvPr id="49" name="Zástupný objekt pre text 3"/>
          <p:cNvSpPr>
            <a:spLocks noGrp="1"/>
          </p:cNvSpPr>
          <p:nvPr>
            <p:ph type="body" sz="quarter" idx="16" hasCustomPrompt="1"/>
          </p:nvPr>
        </p:nvSpPr>
        <p:spPr>
          <a:xfrm>
            <a:off x="8301147" y="2653835"/>
            <a:ext cx="1772286" cy="244147"/>
          </a:xfrm>
        </p:spPr>
        <p:txBody>
          <a:bodyPr>
            <a:normAutofit/>
          </a:bodyPr>
          <a:lstStyle>
            <a:lvl1pPr marL="0" indent="0">
              <a:buNone/>
              <a:defRPr sz="1600"/>
            </a:lvl1pPr>
          </a:lstStyle>
          <a:p>
            <a:pPr lvl="0"/>
            <a:r>
              <a:rPr lang="sk-SK" dirty="0"/>
              <a:t>Nadpis</a:t>
            </a:r>
          </a:p>
        </p:txBody>
      </p:sp>
      <p:sp>
        <p:nvSpPr>
          <p:cNvPr id="50" name="Zástupný objekt pre text 3"/>
          <p:cNvSpPr>
            <a:spLocks noGrp="1"/>
          </p:cNvSpPr>
          <p:nvPr>
            <p:ph type="body" sz="quarter" idx="17" hasCustomPrompt="1"/>
          </p:nvPr>
        </p:nvSpPr>
        <p:spPr>
          <a:xfrm>
            <a:off x="8333097" y="4998439"/>
            <a:ext cx="1772286" cy="914400"/>
          </a:xfrm>
        </p:spPr>
        <p:txBody>
          <a:bodyPr/>
          <a:lstStyle>
            <a:lvl1pPr marL="0" indent="0">
              <a:buNone/>
              <a:defRPr sz="1200"/>
            </a:lvl1pPr>
          </a:lstStyle>
          <a:p>
            <a:pPr lvl="0"/>
            <a:r>
              <a:rPr lang="sk-SK" dirty="0"/>
              <a:t>Upraviť štýly predlohy </a:t>
            </a:r>
            <a:r>
              <a:rPr lang="sk-SK" dirty="0" err="1"/>
              <a:t>textutia</a:t>
            </a:r>
            <a:r>
              <a:rPr lang="sk-SK" dirty="0"/>
              <a:t> úroveň</a:t>
            </a:r>
          </a:p>
        </p:txBody>
      </p:sp>
      <p:sp>
        <p:nvSpPr>
          <p:cNvPr id="51" name="Zástupný objekt pre text 3"/>
          <p:cNvSpPr>
            <a:spLocks noGrp="1"/>
          </p:cNvSpPr>
          <p:nvPr>
            <p:ph type="body" sz="quarter" idx="18" hasCustomPrompt="1"/>
          </p:nvPr>
        </p:nvSpPr>
        <p:spPr>
          <a:xfrm>
            <a:off x="8301147" y="4440322"/>
            <a:ext cx="1772286" cy="244147"/>
          </a:xfrm>
        </p:spPr>
        <p:txBody>
          <a:bodyPr>
            <a:normAutofit/>
          </a:bodyPr>
          <a:lstStyle>
            <a:lvl1pPr marL="0" indent="0">
              <a:buNone/>
              <a:defRPr sz="1600"/>
            </a:lvl1pPr>
          </a:lstStyle>
          <a:p>
            <a:pPr lvl="0"/>
            <a:r>
              <a:rPr lang="sk-SK" dirty="0"/>
              <a:t>Nadpis</a:t>
            </a:r>
          </a:p>
        </p:txBody>
      </p:sp>
      <p:sp>
        <p:nvSpPr>
          <p:cNvPr id="52" name="Zástupný objekt pre text 3"/>
          <p:cNvSpPr>
            <a:spLocks noGrp="1"/>
          </p:cNvSpPr>
          <p:nvPr>
            <p:ph type="body" sz="quarter" idx="19" hasCustomPrompt="1"/>
          </p:nvPr>
        </p:nvSpPr>
        <p:spPr>
          <a:xfrm>
            <a:off x="4938953" y="3242278"/>
            <a:ext cx="1772286" cy="914400"/>
          </a:xfrm>
        </p:spPr>
        <p:txBody>
          <a:bodyPr/>
          <a:lstStyle>
            <a:lvl1pPr marL="0" indent="0" algn="r">
              <a:buNone/>
              <a:defRPr sz="1200"/>
            </a:lvl1pPr>
          </a:lstStyle>
          <a:p>
            <a:pPr lvl="0"/>
            <a:r>
              <a:rPr lang="sk-SK" dirty="0"/>
              <a:t>Upraviť štýly predlohy </a:t>
            </a:r>
            <a:r>
              <a:rPr lang="sk-SK" dirty="0" err="1"/>
              <a:t>textutia</a:t>
            </a:r>
            <a:r>
              <a:rPr lang="sk-SK" dirty="0"/>
              <a:t> úroveň</a:t>
            </a:r>
          </a:p>
        </p:txBody>
      </p:sp>
      <p:sp>
        <p:nvSpPr>
          <p:cNvPr id="53" name="Zástupný objekt pre text 3"/>
          <p:cNvSpPr>
            <a:spLocks noGrp="1"/>
          </p:cNvSpPr>
          <p:nvPr>
            <p:ph type="body" sz="quarter" idx="20" hasCustomPrompt="1"/>
          </p:nvPr>
        </p:nvSpPr>
        <p:spPr>
          <a:xfrm>
            <a:off x="4907003" y="2684161"/>
            <a:ext cx="1772286" cy="244147"/>
          </a:xfrm>
        </p:spPr>
        <p:txBody>
          <a:bodyPr>
            <a:normAutofit/>
          </a:bodyPr>
          <a:lstStyle>
            <a:lvl1pPr marL="0" indent="0" algn="r">
              <a:buNone/>
              <a:defRPr sz="1600"/>
            </a:lvl1pPr>
          </a:lstStyle>
          <a:p>
            <a:pPr lvl="0"/>
            <a:r>
              <a:rPr lang="sk-SK" dirty="0"/>
              <a:t>Nadpis</a:t>
            </a:r>
          </a:p>
        </p:txBody>
      </p:sp>
      <p:sp>
        <p:nvSpPr>
          <p:cNvPr id="54" name="Zástupný objekt pre text 3"/>
          <p:cNvSpPr>
            <a:spLocks noGrp="1"/>
          </p:cNvSpPr>
          <p:nvPr>
            <p:ph type="body" sz="quarter" idx="21" hasCustomPrompt="1"/>
          </p:nvPr>
        </p:nvSpPr>
        <p:spPr>
          <a:xfrm>
            <a:off x="4938953" y="5028765"/>
            <a:ext cx="1772286" cy="914400"/>
          </a:xfrm>
        </p:spPr>
        <p:txBody>
          <a:bodyPr/>
          <a:lstStyle>
            <a:lvl1pPr marL="0" indent="0" algn="r">
              <a:buNone/>
              <a:defRPr sz="1200"/>
            </a:lvl1pPr>
          </a:lstStyle>
          <a:p>
            <a:pPr lvl="0"/>
            <a:r>
              <a:rPr lang="sk-SK" dirty="0"/>
              <a:t>Upraviť štýly predlohy </a:t>
            </a:r>
            <a:r>
              <a:rPr lang="sk-SK" dirty="0" err="1"/>
              <a:t>textutia</a:t>
            </a:r>
            <a:r>
              <a:rPr lang="sk-SK" dirty="0"/>
              <a:t> úroveň</a:t>
            </a:r>
          </a:p>
        </p:txBody>
      </p:sp>
      <p:sp>
        <p:nvSpPr>
          <p:cNvPr id="55" name="Zástupný objekt pre text 3"/>
          <p:cNvSpPr>
            <a:spLocks noGrp="1"/>
          </p:cNvSpPr>
          <p:nvPr>
            <p:ph type="body" sz="quarter" idx="22" hasCustomPrompt="1"/>
          </p:nvPr>
        </p:nvSpPr>
        <p:spPr>
          <a:xfrm>
            <a:off x="4907003" y="4470648"/>
            <a:ext cx="1772286" cy="244147"/>
          </a:xfrm>
        </p:spPr>
        <p:txBody>
          <a:bodyPr>
            <a:normAutofit/>
          </a:bodyPr>
          <a:lstStyle>
            <a:lvl1pPr marL="0" indent="0" algn="r">
              <a:buNone/>
              <a:defRPr sz="1600"/>
            </a:lvl1pPr>
          </a:lstStyle>
          <a:p>
            <a:pPr lvl="0"/>
            <a:r>
              <a:rPr lang="sk-SK" dirty="0"/>
              <a:t>Nadpis</a:t>
            </a:r>
          </a:p>
        </p:txBody>
      </p:sp>
      <p:sp>
        <p:nvSpPr>
          <p:cNvPr id="43" name="Nadpis 18">
            <a:extLst>
              <a:ext uri="{FF2B5EF4-FFF2-40B4-BE49-F238E27FC236}">
                <a16:creationId xmlns:a16="http://schemas.microsoft.com/office/drawing/2014/main" id="{EEE263F6-2A7A-9E44-B658-2C88FDA98E07}"/>
              </a:ext>
            </a:extLst>
          </p:cNvPr>
          <p:cNvSpPr>
            <a:spLocks noGrp="1"/>
          </p:cNvSpPr>
          <p:nvPr>
            <p:ph type="title" hasCustomPrompt="1"/>
          </p:nvPr>
        </p:nvSpPr>
        <p:spPr>
          <a:xfrm>
            <a:off x="1034282" y="431081"/>
            <a:ext cx="7550941" cy="438582"/>
          </a:xfrm>
        </p:spPr>
        <p:txBody>
          <a:bodyPr wrap="square" anchor="ctr">
            <a:spAutoFit/>
          </a:bodyPr>
          <a:lstStyle>
            <a:lvl1pPr algn="l">
              <a:defRPr sz="2500" b="1" i="0" cap="all" spc="-120" baseline="0">
                <a:solidFill>
                  <a:srgbClr val="029B9C"/>
                </a:solidFill>
                <a:latin typeface="+mn-lt"/>
              </a:defRPr>
            </a:lvl1pPr>
          </a:lstStyle>
          <a:p>
            <a:r>
              <a:rPr lang="sk-SK" dirty="0"/>
              <a:t>STATION PRESENTASION</a:t>
            </a:r>
          </a:p>
        </p:txBody>
      </p:sp>
    </p:spTree>
    <p:extLst>
      <p:ext uri="{BB962C8B-B14F-4D97-AF65-F5344CB8AC3E}">
        <p14:creationId xmlns:p14="http://schemas.microsoft.com/office/powerpoint/2010/main" val="1068409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Obrázok s popisom">
    <p:spTree>
      <p:nvGrpSpPr>
        <p:cNvPr id="1" name=""/>
        <p:cNvGrpSpPr/>
        <p:nvPr/>
      </p:nvGrpSpPr>
      <p:grpSpPr>
        <a:xfrm>
          <a:off x="0" y="0"/>
          <a:ext cx="0" cy="0"/>
          <a:chOff x="0" y="0"/>
          <a:chExt cx="0" cy="0"/>
        </a:xfrm>
      </p:grpSpPr>
      <p:pic>
        <p:nvPicPr>
          <p:cNvPr id="29" name="Obrázok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7" name="Google Shape;1016;p71"/>
          <p:cNvPicPr preferRelativeResize="0"/>
          <p:nvPr userDrawn="1"/>
        </p:nvPicPr>
        <p:blipFill rotWithShape="1">
          <a:blip r:embed="rId3">
            <a:alphaModFix/>
          </a:blip>
          <a:srcRect/>
          <a:stretch/>
        </p:blipFill>
        <p:spPr>
          <a:xfrm>
            <a:off x="1524000" y="2400134"/>
            <a:ext cx="4192587" cy="3232150"/>
          </a:xfrm>
          <a:prstGeom prst="rect">
            <a:avLst/>
          </a:prstGeom>
          <a:noFill/>
          <a:ln>
            <a:noFill/>
          </a:ln>
          <a:effectLst>
            <a:reflection endPos="0" dist="63500" dir="5400000" sy="-100000" algn="bl" rotWithShape="0"/>
          </a:effectLst>
        </p:spPr>
      </p:pic>
      <p:grpSp>
        <p:nvGrpSpPr>
          <p:cNvPr id="59" name="Google Shape;1017;p71"/>
          <p:cNvGrpSpPr/>
          <p:nvPr userDrawn="1"/>
        </p:nvGrpSpPr>
        <p:grpSpPr>
          <a:xfrm>
            <a:off x="6416675" y="2429166"/>
            <a:ext cx="382587" cy="382587"/>
            <a:chOff x="4515616" y="1657350"/>
            <a:chExt cx="304800" cy="304800"/>
          </a:xfrm>
        </p:grpSpPr>
        <p:sp>
          <p:nvSpPr>
            <p:cNvPr id="60" name="Google Shape;1018;p71"/>
            <p:cNvSpPr/>
            <p:nvPr/>
          </p:nvSpPr>
          <p:spPr>
            <a:xfrm>
              <a:off x="4515616" y="1657350"/>
              <a:ext cx="304800" cy="304800"/>
            </a:xfrm>
            <a:prstGeom prst="ellipse">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61" name="Google Shape;1019;p71"/>
            <p:cNvSpPr/>
            <p:nvPr/>
          </p:nvSpPr>
          <p:spPr>
            <a:xfrm>
              <a:off x="4598165" y="1750822"/>
              <a:ext cx="139701" cy="117855"/>
            </a:xfrm>
            <a:custGeom>
              <a:avLst/>
              <a:gdLst/>
              <a:ahLst/>
              <a:cxnLst/>
              <a:rect l="l" t="t" r="r" b="b"/>
              <a:pathLst>
                <a:path w="243" h="205" extrusionOk="0">
                  <a:moveTo>
                    <a:pt x="0" y="137"/>
                  </a:moveTo>
                  <a:lnTo>
                    <a:pt x="59" y="205"/>
                  </a:lnTo>
                  <a:lnTo>
                    <a:pt x="241" y="12"/>
                  </a:lnTo>
                  <a:lnTo>
                    <a:pt x="243" y="0"/>
                  </a:lnTo>
                  <a:lnTo>
                    <a:pt x="66" y="137"/>
                  </a:lnTo>
                  <a:lnTo>
                    <a:pt x="0" y="80"/>
                  </a:lnTo>
                  <a:lnTo>
                    <a:pt x="0" y="13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grpSp>
      <p:grpSp>
        <p:nvGrpSpPr>
          <p:cNvPr id="62" name="Google Shape;1020;p71"/>
          <p:cNvGrpSpPr/>
          <p:nvPr userDrawn="1"/>
        </p:nvGrpSpPr>
        <p:grpSpPr>
          <a:xfrm>
            <a:off x="6416675" y="3292766"/>
            <a:ext cx="382587" cy="382587"/>
            <a:chOff x="4515616" y="1657350"/>
            <a:chExt cx="304800" cy="304800"/>
          </a:xfrm>
        </p:grpSpPr>
        <p:sp>
          <p:nvSpPr>
            <p:cNvPr id="63" name="Google Shape;1021;p71"/>
            <p:cNvSpPr/>
            <p:nvPr/>
          </p:nvSpPr>
          <p:spPr>
            <a:xfrm>
              <a:off x="4515616" y="1657350"/>
              <a:ext cx="304800" cy="304800"/>
            </a:xfrm>
            <a:prstGeom prst="ellipse">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64" name="Google Shape;1022;p71"/>
            <p:cNvSpPr/>
            <p:nvPr/>
          </p:nvSpPr>
          <p:spPr>
            <a:xfrm>
              <a:off x="4598165" y="1750822"/>
              <a:ext cx="139701" cy="117855"/>
            </a:xfrm>
            <a:custGeom>
              <a:avLst/>
              <a:gdLst/>
              <a:ahLst/>
              <a:cxnLst/>
              <a:rect l="l" t="t" r="r" b="b"/>
              <a:pathLst>
                <a:path w="243" h="205" extrusionOk="0">
                  <a:moveTo>
                    <a:pt x="0" y="137"/>
                  </a:moveTo>
                  <a:lnTo>
                    <a:pt x="59" y="205"/>
                  </a:lnTo>
                  <a:lnTo>
                    <a:pt x="241" y="12"/>
                  </a:lnTo>
                  <a:lnTo>
                    <a:pt x="243" y="0"/>
                  </a:lnTo>
                  <a:lnTo>
                    <a:pt x="66" y="137"/>
                  </a:lnTo>
                  <a:lnTo>
                    <a:pt x="0" y="80"/>
                  </a:lnTo>
                  <a:lnTo>
                    <a:pt x="0" y="13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grpSp>
      <p:grpSp>
        <p:nvGrpSpPr>
          <p:cNvPr id="65" name="Google Shape;1023;p71"/>
          <p:cNvGrpSpPr/>
          <p:nvPr userDrawn="1"/>
        </p:nvGrpSpPr>
        <p:grpSpPr>
          <a:xfrm>
            <a:off x="6416675" y="4157953"/>
            <a:ext cx="382587" cy="382587"/>
            <a:chOff x="4515616" y="1657350"/>
            <a:chExt cx="304800" cy="304800"/>
          </a:xfrm>
        </p:grpSpPr>
        <p:sp>
          <p:nvSpPr>
            <p:cNvPr id="66" name="Google Shape;1024;p71"/>
            <p:cNvSpPr/>
            <p:nvPr/>
          </p:nvSpPr>
          <p:spPr>
            <a:xfrm>
              <a:off x="4515616" y="1657350"/>
              <a:ext cx="304800" cy="304800"/>
            </a:xfrm>
            <a:prstGeom prst="ellipse">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67" name="Google Shape;1025;p71"/>
            <p:cNvSpPr/>
            <p:nvPr/>
          </p:nvSpPr>
          <p:spPr>
            <a:xfrm>
              <a:off x="4598165" y="1750822"/>
              <a:ext cx="139701" cy="117855"/>
            </a:xfrm>
            <a:custGeom>
              <a:avLst/>
              <a:gdLst/>
              <a:ahLst/>
              <a:cxnLst/>
              <a:rect l="l" t="t" r="r" b="b"/>
              <a:pathLst>
                <a:path w="243" h="205" extrusionOk="0">
                  <a:moveTo>
                    <a:pt x="0" y="137"/>
                  </a:moveTo>
                  <a:lnTo>
                    <a:pt x="59" y="205"/>
                  </a:lnTo>
                  <a:lnTo>
                    <a:pt x="241" y="12"/>
                  </a:lnTo>
                  <a:lnTo>
                    <a:pt x="243" y="0"/>
                  </a:lnTo>
                  <a:lnTo>
                    <a:pt x="66" y="137"/>
                  </a:lnTo>
                  <a:lnTo>
                    <a:pt x="0" y="80"/>
                  </a:lnTo>
                  <a:lnTo>
                    <a:pt x="0" y="13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grpSp>
      <p:grpSp>
        <p:nvGrpSpPr>
          <p:cNvPr id="68" name="Google Shape;1026;p71"/>
          <p:cNvGrpSpPr/>
          <p:nvPr userDrawn="1"/>
        </p:nvGrpSpPr>
        <p:grpSpPr>
          <a:xfrm>
            <a:off x="6416675" y="5021553"/>
            <a:ext cx="382587" cy="382587"/>
            <a:chOff x="4515616" y="1657350"/>
            <a:chExt cx="304800" cy="304800"/>
          </a:xfrm>
        </p:grpSpPr>
        <p:sp>
          <p:nvSpPr>
            <p:cNvPr id="69" name="Google Shape;1027;p71"/>
            <p:cNvSpPr/>
            <p:nvPr/>
          </p:nvSpPr>
          <p:spPr>
            <a:xfrm>
              <a:off x="4515616" y="1657350"/>
              <a:ext cx="304800" cy="304800"/>
            </a:xfrm>
            <a:prstGeom prst="ellipse">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sp>
          <p:nvSpPr>
            <p:cNvPr id="70" name="Google Shape;1028;p71"/>
            <p:cNvSpPr/>
            <p:nvPr/>
          </p:nvSpPr>
          <p:spPr>
            <a:xfrm>
              <a:off x="4598165" y="1750822"/>
              <a:ext cx="139701" cy="117855"/>
            </a:xfrm>
            <a:custGeom>
              <a:avLst/>
              <a:gdLst/>
              <a:ahLst/>
              <a:cxnLst/>
              <a:rect l="l" t="t" r="r" b="b"/>
              <a:pathLst>
                <a:path w="243" h="205" extrusionOk="0">
                  <a:moveTo>
                    <a:pt x="0" y="137"/>
                  </a:moveTo>
                  <a:lnTo>
                    <a:pt x="59" y="205"/>
                  </a:lnTo>
                  <a:lnTo>
                    <a:pt x="241" y="12"/>
                  </a:lnTo>
                  <a:lnTo>
                    <a:pt x="243" y="0"/>
                  </a:lnTo>
                  <a:lnTo>
                    <a:pt x="66" y="137"/>
                  </a:lnTo>
                  <a:lnTo>
                    <a:pt x="0" y="80"/>
                  </a:lnTo>
                  <a:lnTo>
                    <a:pt x="0" y="13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Open Sans Light"/>
                <a:ea typeface="Open Sans Light"/>
                <a:cs typeface="Open Sans Light"/>
                <a:sym typeface="Open Sans Light"/>
              </a:endParaRPr>
            </a:p>
          </p:txBody>
        </p:sp>
      </p:grpSp>
      <p:sp>
        <p:nvSpPr>
          <p:cNvPr id="4" name="Zástupný objekt pre médiá 3"/>
          <p:cNvSpPr>
            <a:spLocks noGrp="1"/>
          </p:cNvSpPr>
          <p:nvPr>
            <p:ph type="media" sz="quarter" idx="17"/>
          </p:nvPr>
        </p:nvSpPr>
        <p:spPr>
          <a:xfrm>
            <a:off x="1665027" y="2546493"/>
            <a:ext cx="3903260" cy="2285814"/>
          </a:xfrm>
        </p:spPr>
        <p:txBody>
          <a:bodyPr/>
          <a:lstStyle/>
          <a:p>
            <a:endParaRPr lang="sk-SK"/>
          </a:p>
        </p:txBody>
      </p:sp>
      <p:sp>
        <p:nvSpPr>
          <p:cNvPr id="80" name="Zástupný objekt pre text 6"/>
          <p:cNvSpPr>
            <a:spLocks noGrp="1"/>
          </p:cNvSpPr>
          <p:nvPr>
            <p:ph type="body" sz="quarter" idx="15"/>
          </p:nvPr>
        </p:nvSpPr>
        <p:spPr>
          <a:xfrm>
            <a:off x="7030931" y="2444020"/>
            <a:ext cx="1747797" cy="352878"/>
          </a:xfrm>
        </p:spPr>
        <p:txBody>
          <a:bodyPr>
            <a:normAutofit/>
          </a:bodyPr>
          <a:lstStyle>
            <a:lvl1pPr marL="0" indent="0">
              <a:buNone/>
              <a:defRPr sz="2000"/>
            </a:lvl1pPr>
          </a:lstStyle>
          <a:p>
            <a:pPr lvl="0"/>
            <a:r>
              <a:rPr lang="sk-SK" dirty="0"/>
              <a:t>Upraviť štýly</a:t>
            </a:r>
          </a:p>
        </p:txBody>
      </p:sp>
      <p:sp>
        <p:nvSpPr>
          <p:cNvPr id="81" name="Zástupný objekt pre text 20"/>
          <p:cNvSpPr>
            <a:spLocks noGrp="1"/>
          </p:cNvSpPr>
          <p:nvPr>
            <p:ph type="body" sz="quarter" idx="14"/>
          </p:nvPr>
        </p:nvSpPr>
        <p:spPr>
          <a:xfrm>
            <a:off x="7030931" y="2869307"/>
            <a:ext cx="2594332" cy="280913"/>
          </a:xfrm>
        </p:spPr>
        <p:txBody>
          <a:bodyPr>
            <a:normAutofit/>
          </a:bodyPr>
          <a:lstStyle>
            <a:lvl1pPr marL="0" indent="0">
              <a:buNone/>
              <a:defRPr sz="1200"/>
            </a:lvl1pPr>
          </a:lstStyle>
          <a:p>
            <a:pPr lvl="0"/>
            <a:r>
              <a:rPr lang="sk-SK" dirty="0"/>
              <a:t>Upraviť štýly predlohy textu</a:t>
            </a:r>
          </a:p>
        </p:txBody>
      </p:sp>
      <p:sp>
        <p:nvSpPr>
          <p:cNvPr id="84" name="Zástupný objekt pre text 6"/>
          <p:cNvSpPr>
            <a:spLocks noGrp="1"/>
          </p:cNvSpPr>
          <p:nvPr>
            <p:ph type="body" sz="quarter" idx="18"/>
          </p:nvPr>
        </p:nvSpPr>
        <p:spPr>
          <a:xfrm>
            <a:off x="7030931" y="3292766"/>
            <a:ext cx="1747797" cy="352878"/>
          </a:xfrm>
        </p:spPr>
        <p:txBody>
          <a:bodyPr>
            <a:normAutofit/>
          </a:bodyPr>
          <a:lstStyle>
            <a:lvl1pPr marL="0" indent="0">
              <a:buNone/>
              <a:defRPr sz="2000"/>
            </a:lvl1pPr>
          </a:lstStyle>
          <a:p>
            <a:pPr lvl="0"/>
            <a:r>
              <a:rPr lang="sk-SK" dirty="0"/>
              <a:t>Upraviť štýly</a:t>
            </a:r>
          </a:p>
        </p:txBody>
      </p:sp>
      <p:sp>
        <p:nvSpPr>
          <p:cNvPr id="85" name="Zástupný objekt pre text 20"/>
          <p:cNvSpPr>
            <a:spLocks noGrp="1"/>
          </p:cNvSpPr>
          <p:nvPr>
            <p:ph type="body" sz="quarter" idx="19"/>
          </p:nvPr>
        </p:nvSpPr>
        <p:spPr>
          <a:xfrm>
            <a:off x="7030931" y="3718053"/>
            <a:ext cx="2594332" cy="280913"/>
          </a:xfrm>
        </p:spPr>
        <p:txBody>
          <a:bodyPr>
            <a:normAutofit/>
          </a:bodyPr>
          <a:lstStyle>
            <a:lvl1pPr marL="0" indent="0">
              <a:buNone/>
              <a:defRPr sz="1200"/>
            </a:lvl1pPr>
          </a:lstStyle>
          <a:p>
            <a:pPr lvl="0"/>
            <a:r>
              <a:rPr lang="sk-SK" dirty="0"/>
              <a:t>Upraviť štýly predlohy textu</a:t>
            </a:r>
          </a:p>
        </p:txBody>
      </p:sp>
      <p:sp>
        <p:nvSpPr>
          <p:cNvPr id="86" name="Zástupný objekt pre text 6"/>
          <p:cNvSpPr>
            <a:spLocks noGrp="1"/>
          </p:cNvSpPr>
          <p:nvPr>
            <p:ph type="body" sz="quarter" idx="20"/>
          </p:nvPr>
        </p:nvSpPr>
        <p:spPr>
          <a:xfrm>
            <a:off x="7030931" y="4098841"/>
            <a:ext cx="1747797" cy="352878"/>
          </a:xfrm>
        </p:spPr>
        <p:txBody>
          <a:bodyPr>
            <a:normAutofit/>
          </a:bodyPr>
          <a:lstStyle>
            <a:lvl1pPr marL="0" indent="0">
              <a:buNone/>
              <a:defRPr sz="2000"/>
            </a:lvl1pPr>
          </a:lstStyle>
          <a:p>
            <a:pPr lvl="0"/>
            <a:r>
              <a:rPr lang="sk-SK" dirty="0"/>
              <a:t>Upraviť štýly</a:t>
            </a:r>
          </a:p>
        </p:txBody>
      </p:sp>
      <p:sp>
        <p:nvSpPr>
          <p:cNvPr id="87" name="Zástupný objekt pre text 20"/>
          <p:cNvSpPr>
            <a:spLocks noGrp="1"/>
          </p:cNvSpPr>
          <p:nvPr>
            <p:ph type="body" sz="quarter" idx="21"/>
          </p:nvPr>
        </p:nvSpPr>
        <p:spPr>
          <a:xfrm>
            <a:off x="7030931" y="4524128"/>
            <a:ext cx="2594332" cy="280913"/>
          </a:xfrm>
        </p:spPr>
        <p:txBody>
          <a:bodyPr>
            <a:normAutofit/>
          </a:bodyPr>
          <a:lstStyle>
            <a:lvl1pPr marL="0" indent="0">
              <a:buNone/>
              <a:defRPr sz="1200"/>
            </a:lvl1pPr>
          </a:lstStyle>
          <a:p>
            <a:pPr lvl="0"/>
            <a:r>
              <a:rPr lang="sk-SK" dirty="0"/>
              <a:t>Upraviť štýly predlohy textu</a:t>
            </a:r>
          </a:p>
        </p:txBody>
      </p:sp>
      <p:sp>
        <p:nvSpPr>
          <p:cNvPr id="88" name="Zástupný objekt pre text 6"/>
          <p:cNvSpPr>
            <a:spLocks noGrp="1"/>
          </p:cNvSpPr>
          <p:nvPr>
            <p:ph type="body" sz="quarter" idx="22"/>
          </p:nvPr>
        </p:nvSpPr>
        <p:spPr>
          <a:xfrm>
            <a:off x="7030931" y="4947587"/>
            <a:ext cx="1747797" cy="352878"/>
          </a:xfrm>
        </p:spPr>
        <p:txBody>
          <a:bodyPr>
            <a:normAutofit/>
          </a:bodyPr>
          <a:lstStyle>
            <a:lvl1pPr marL="0" indent="0">
              <a:buNone/>
              <a:defRPr sz="2000"/>
            </a:lvl1pPr>
          </a:lstStyle>
          <a:p>
            <a:pPr lvl="0"/>
            <a:r>
              <a:rPr lang="sk-SK" dirty="0"/>
              <a:t>Upraviť štýly</a:t>
            </a:r>
          </a:p>
        </p:txBody>
      </p:sp>
      <p:sp>
        <p:nvSpPr>
          <p:cNvPr id="89" name="Zástupný objekt pre text 20"/>
          <p:cNvSpPr>
            <a:spLocks noGrp="1"/>
          </p:cNvSpPr>
          <p:nvPr>
            <p:ph type="body" sz="quarter" idx="23"/>
          </p:nvPr>
        </p:nvSpPr>
        <p:spPr>
          <a:xfrm>
            <a:off x="7030931" y="5372874"/>
            <a:ext cx="2594332" cy="280913"/>
          </a:xfrm>
        </p:spPr>
        <p:txBody>
          <a:bodyPr>
            <a:normAutofit/>
          </a:bodyPr>
          <a:lstStyle>
            <a:lvl1pPr marL="0" indent="0">
              <a:buNone/>
              <a:defRPr sz="1200"/>
            </a:lvl1pPr>
          </a:lstStyle>
          <a:p>
            <a:pPr lvl="0"/>
            <a:r>
              <a:rPr lang="sk-SK" dirty="0"/>
              <a:t>Upraviť štýly predlohy textu</a:t>
            </a:r>
          </a:p>
        </p:txBody>
      </p:sp>
      <p:sp>
        <p:nvSpPr>
          <p:cNvPr id="35" name="Nadpis 18">
            <a:extLst>
              <a:ext uri="{FF2B5EF4-FFF2-40B4-BE49-F238E27FC236}">
                <a16:creationId xmlns:a16="http://schemas.microsoft.com/office/drawing/2014/main" id="{EEE263F6-2A7A-9E44-B658-2C88FDA98E07}"/>
              </a:ext>
            </a:extLst>
          </p:cNvPr>
          <p:cNvSpPr>
            <a:spLocks noGrp="1"/>
          </p:cNvSpPr>
          <p:nvPr>
            <p:ph type="title" hasCustomPrompt="1"/>
          </p:nvPr>
        </p:nvSpPr>
        <p:spPr>
          <a:xfrm>
            <a:off x="1034282" y="431081"/>
            <a:ext cx="7550941" cy="438582"/>
          </a:xfrm>
        </p:spPr>
        <p:txBody>
          <a:bodyPr wrap="square" anchor="ctr">
            <a:spAutoFit/>
          </a:bodyPr>
          <a:lstStyle>
            <a:lvl1pPr algn="l">
              <a:defRPr sz="2500" b="1" i="0" cap="all" spc="-120" baseline="0">
                <a:solidFill>
                  <a:srgbClr val="029B9C"/>
                </a:solidFill>
                <a:latin typeface="+mn-lt"/>
              </a:defRPr>
            </a:lvl1pPr>
          </a:lstStyle>
          <a:p>
            <a:r>
              <a:rPr lang="sk-SK" dirty="0"/>
              <a:t>STATION PRESENTASION</a:t>
            </a:r>
          </a:p>
        </p:txBody>
      </p:sp>
    </p:spTree>
    <p:extLst>
      <p:ext uri="{BB962C8B-B14F-4D97-AF65-F5344CB8AC3E}">
        <p14:creationId xmlns:p14="http://schemas.microsoft.com/office/powerpoint/2010/main" val="23494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brázok s popisom">
    <p:spTree>
      <p:nvGrpSpPr>
        <p:cNvPr id="1" name=""/>
        <p:cNvGrpSpPr/>
        <p:nvPr/>
      </p:nvGrpSpPr>
      <p:grpSpPr>
        <a:xfrm>
          <a:off x="0" y="0"/>
          <a:ext cx="0" cy="0"/>
          <a:chOff x="0" y="0"/>
          <a:chExt cx="0" cy="0"/>
        </a:xfrm>
      </p:grpSpPr>
      <p:pic>
        <p:nvPicPr>
          <p:cNvPr id="14" name="Obrázok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26;p4"/>
          <p:cNvSpPr>
            <a:spLocks noGrp="1"/>
          </p:cNvSpPr>
          <p:nvPr>
            <p:ph type="pic" idx="4"/>
          </p:nvPr>
        </p:nvSpPr>
        <p:spPr>
          <a:xfrm>
            <a:off x="1013350" y="3208336"/>
            <a:ext cx="2667000" cy="2666609"/>
          </a:xfrm>
          <a:prstGeom prst="ellipse">
            <a:avLst/>
          </a:prstGeom>
          <a:noFill/>
          <a:ln w="9525" cap="flat" cmpd="sng">
            <a:solidFill>
              <a:srgbClr val="E93B79"/>
            </a:solidFill>
            <a:prstDash val="solid"/>
            <a:round/>
            <a:headEnd type="none" w="sm" len="sm"/>
            <a:tailEnd type="none" w="sm" len="sm"/>
          </a:ln>
        </p:spPr>
      </p:sp>
      <p:sp>
        <p:nvSpPr>
          <p:cNvPr id="12" name="Google Shape;26;p4"/>
          <p:cNvSpPr>
            <a:spLocks noGrp="1"/>
          </p:cNvSpPr>
          <p:nvPr>
            <p:ph type="pic" idx="10"/>
          </p:nvPr>
        </p:nvSpPr>
        <p:spPr>
          <a:xfrm>
            <a:off x="4467110" y="3208336"/>
            <a:ext cx="2667000" cy="2666609"/>
          </a:xfrm>
          <a:prstGeom prst="ellipse">
            <a:avLst/>
          </a:prstGeom>
          <a:noFill/>
          <a:ln w="9525" cap="flat" cmpd="sng">
            <a:solidFill>
              <a:srgbClr val="029B9C"/>
            </a:solidFill>
            <a:prstDash val="solid"/>
            <a:round/>
            <a:headEnd type="none" w="sm" len="sm"/>
            <a:tailEnd type="none" w="sm" len="sm"/>
          </a:ln>
        </p:spPr>
      </p:sp>
      <p:sp>
        <p:nvSpPr>
          <p:cNvPr id="13" name="Google Shape;26;p4"/>
          <p:cNvSpPr>
            <a:spLocks noGrp="1"/>
          </p:cNvSpPr>
          <p:nvPr>
            <p:ph type="pic" idx="11"/>
          </p:nvPr>
        </p:nvSpPr>
        <p:spPr>
          <a:xfrm>
            <a:off x="7920870" y="3125706"/>
            <a:ext cx="2667000" cy="2666609"/>
          </a:xfrm>
          <a:prstGeom prst="ellipse">
            <a:avLst/>
          </a:prstGeom>
          <a:noFill/>
          <a:ln w="9525" cap="flat" cmpd="sng">
            <a:solidFill>
              <a:srgbClr val="E93B79"/>
            </a:solidFill>
            <a:prstDash val="solid"/>
            <a:round/>
            <a:headEnd type="none" w="sm" len="sm"/>
            <a:tailEnd type="none" w="sm" len="sm"/>
          </a:ln>
        </p:spPr>
      </p:sp>
      <p:sp>
        <p:nvSpPr>
          <p:cNvPr id="17" name="Zástupný objekt pre text 8"/>
          <p:cNvSpPr>
            <a:spLocks noGrp="1"/>
          </p:cNvSpPr>
          <p:nvPr>
            <p:ph type="body" sz="quarter" idx="12" hasCustomPrompt="1"/>
          </p:nvPr>
        </p:nvSpPr>
        <p:spPr>
          <a:xfrm>
            <a:off x="1081744" y="1721224"/>
            <a:ext cx="9036129" cy="1180443"/>
          </a:xfrm>
        </p:spPr>
        <p:txBody>
          <a:bodyPr/>
          <a:lstStyle>
            <a:lvl1pPr marL="0" indent="0">
              <a:buNone/>
              <a:defRPr baseline="0"/>
            </a:lvl1pPr>
          </a:lstStyle>
          <a:p>
            <a:pPr lvl="0"/>
            <a:r>
              <a:rPr lang="sk-SK" dirty="0"/>
              <a:t>Pod nadpis</a:t>
            </a:r>
          </a:p>
          <a:p>
            <a:r>
              <a:rPr lang="sk-SK" sz="1100" b="1" dirty="0">
                <a:effectLst/>
                <a:latin typeface="Arial" panose="020B0604020202020204" pitchFamily="34" charset="0"/>
                <a:ea typeface="Calibri" panose="020F0502020204030204" pitchFamily="34" charset="0"/>
                <a:cs typeface="Times New Roman" panose="02020603050405020304" pitchFamily="18" charset="0"/>
              </a:rPr>
              <a:t>Pred pandémiou viac ako polovica Slovákov hodnotila svoj duševný stav ako veľmi dobrý, dnes je to už len niečo cez 30 %.  Z prieskumu* Všeobecnej zdravotnej poisťovne vyplýva, že existujú nemalé skupiny ľudí, ktoré už teraz priamo priznávajú „nie dobrú“ kondíciu duševného zdravia. Pozitívny vplyv na psychiku má i pravidelný pohyb na čo upozorňuje aj dnešný Svetový deň - Pohybom ku zdraviu.</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Nadpis 18">
            <a:extLst>
              <a:ext uri="{FF2B5EF4-FFF2-40B4-BE49-F238E27FC236}">
                <a16:creationId xmlns:a16="http://schemas.microsoft.com/office/drawing/2014/main" id="{EEE263F6-2A7A-9E44-B658-2C88FDA98E07}"/>
              </a:ext>
            </a:extLst>
          </p:cNvPr>
          <p:cNvSpPr>
            <a:spLocks noGrp="1"/>
          </p:cNvSpPr>
          <p:nvPr>
            <p:ph type="title" hasCustomPrompt="1"/>
          </p:nvPr>
        </p:nvSpPr>
        <p:spPr>
          <a:xfrm>
            <a:off x="1034282" y="431081"/>
            <a:ext cx="7550941" cy="438582"/>
          </a:xfrm>
        </p:spPr>
        <p:txBody>
          <a:bodyPr wrap="square" anchor="ctr">
            <a:spAutoFit/>
          </a:bodyPr>
          <a:lstStyle>
            <a:lvl1pPr algn="l">
              <a:defRPr sz="2500" b="1" i="0" cap="all" spc="-120" baseline="0">
                <a:solidFill>
                  <a:srgbClr val="029B9C"/>
                </a:solidFill>
                <a:latin typeface="+mn-lt"/>
              </a:defRPr>
            </a:lvl1pPr>
          </a:lstStyle>
          <a:p>
            <a:r>
              <a:rPr lang="sk-SK" dirty="0"/>
              <a:t>STATION PRESENTASION</a:t>
            </a:r>
          </a:p>
        </p:txBody>
      </p:sp>
    </p:spTree>
    <p:extLst>
      <p:ext uri="{BB962C8B-B14F-4D97-AF65-F5344CB8AC3E}">
        <p14:creationId xmlns:p14="http://schemas.microsoft.com/office/powerpoint/2010/main" val="133866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sZP - Záverečný slide">
    <p:spTree>
      <p:nvGrpSpPr>
        <p:cNvPr id="1" name=""/>
        <p:cNvGrpSpPr/>
        <p:nvPr/>
      </p:nvGrpSpPr>
      <p:grpSpPr>
        <a:xfrm>
          <a:off x="0" y="0"/>
          <a:ext cx="0" cy="0"/>
          <a:chOff x="0" y="0"/>
          <a:chExt cx="0" cy="0"/>
        </a:xfrm>
      </p:grpSpPr>
      <p:sp>
        <p:nvSpPr>
          <p:cNvPr id="9" name="Pravouholník 8">
            <a:extLst>
              <a:ext uri="{FF2B5EF4-FFF2-40B4-BE49-F238E27FC236}">
                <a16:creationId xmlns:a16="http://schemas.microsoft.com/office/drawing/2014/main" id="{83512F1B-FF0E-2945-BD68-8B05C3613B5D}"/>
              </a:ext>
            </a:extLst>
          </p:cNvPr>
          <p:cNvSpPr/>
          <p:nvPr userDrawn="1"/>
        </p:nvSpPr>
        <p:spPr>
          <a:xfrm>
            <a:off x="1524" y="4996543"/>
            <a:ext cx="12190476" cy="1861457"/>
          </a:xfrm>
          <a:prstGeom prst="rect">
            <a:avLst/>
          </a:prstGeom>
          <a:gradFill flip="none" rotWithShape="1">
            <a:gsLst>
              <a:gs pos="0">
                <a:srgbClr val="1DA0BF"/>
              </a:gs>
              <a:gs pos="100000">
                <a:srgbClr val="01BFAA"/>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Nadpis 11">
            <a:extLst>
              <a:ext uri="{FF2B5EF4-FFF2-40B4-BE49-F238E27FC236}">
                <a16:creationId xmlns:a16="http://schemas.microsoft.com/office/drawing/2014/main" id="{5E849593-2C2A-2849-B469-95BEE4A58EE8}"/>
              </a:ext>
            </a:extLst>
          </p:cNvPr>
          <p:cNvSpPr>
            <a:spLocks noGrp="1"/>
          </p:cNvSpPr>
          <p:nvPr>
            <p:ph type="title" hasCustomPrompt="1"/>
          </p:nvPr>
        </p:nvSpPr>
        <p:spPr>
          <a:xfrm>
            <a:off x="1021496" y="2050749"/>
            <a:ext cx="6733542" cy="1325563"/>
          </a:xfrm>
        </p:spPr>
        <p:txBody>
          <a:bodyPr>
            <a:normAutofit/>
          </a:bodyPr>
          <a:lstStyle>
            <a:lvl1pPr>
              <a:defRPr sz="3000" b="1" i="0" baseline="0">
                <a:solidFill>
                  <a:schemeClr val="tx1"/>
                </a:solidFill>
                <a:latin typeface="Arial" panose="020B0604020202020204" pitchFamily="34" charset="0"/>
              </a:defRPr>
            </a:lvl1pPr>
          </a:lstStyle>
          <a:p>
            <a:r>
              <a:rPr lang="sk-SK" dirty="0" err="1"/>
              <a:t>Lorem</a:t>
            </a:r>
            <a:r>
              <a:rPr lang="sk-SK" dirty="0"/>
              <a:t> </a:t>
            </a:r>
            <a:r>
              <a:rPr lang="sk-SK" dirty="0" err="1"/>
              <a:t>Ipsum</a:t>
            </a:r>
            <a:r>
              <a:rPr lang="sk-SK" dirty="0"/>
              <a:t> </a:t>
            </a:r>
            <a:r>
              <a:rPr lang="sk-SK" dirty="0" err="1"/>
              <a:t>Template</a:t>
            </a:r>
            <a:endParaRPr lang="sk-SK" dirty="0"/>
          </a:p>
        </p:txBody>
      </p:sp>
      <p:sp>
        <p:nvSpPr>
          <p:cNvPr id="2" name="Zástupný objekt pre dátum 1"/>
          <p:cNvSpPr>
            <a:spLocks noGrp="1"/>
          </p:cNvSpPr>
          <p:nvPr>
            <p:ph type="dt" sz="half" idx="10"/>
          </p:nvPr>
        </p:nvSpPr>
        <p:spPr/>
        <p:txBody>
          <a:bodyPr/>
          <a:lstStyle>
            <a:lvl1pPr>
              <a:defRPr>
                <a:solidFill>
                  <a:schemeClr val="bg1"/>
                </a:solidFill>
              </a:defRPr>
            </a:lvl1pPr>
          </a:lstStyle>
          <a:p>
            <a:fld id="{DD93EA13-7CB6-DA47-998C-5031032A88F3}" type="datetimeFigureOut">
              <a:rPr lang="sk-SK" smtClean="0"/>
              <a:pPr/>
              <a:t>15. 10. 2025</a:t>
            </a:fld>
            <a:endParaRPr lang="sk-SK" dirty="0"/>
          </a:p>
        </p:txBody>
      </p:sp>
      <p:sp>
        <p:nvSpPr>
          <p:cNvPr id="3" name="Zástupný objekt pre pätu 2"/>
          <p:cNvSpPr>
            <a:spLocks noGrp="1"/>
          </p:cNvSpPr>
          <p:nvPr>
            <p:ph type="ftr" sz="quarter" idx="11"/>
          </p:nvPr>
        </p:nvSpPr>
        <p:spPr/>
        <p:txBody>
          <a:bodyPr/>
          <a:lstStyle>
            <a:lvl1pPr>
              <a:defRPr>
                <a:solidFill>
                  <a:schemeClr val="bg1"/>
                </a:solidFill>
              </a:defRPr>
            </a:lvl1pPr>
          </a:lstStyle>
          <a:p>
            <a:r>
              <a:rPr lang="sk-SK" dirty="0" err="1"/>
              <a:t>Lorem</a:t>
            </a:r>
            <a:r>
              <a:rPr lang="sk-SK" dirty="0"/>
              <a:t> </a:t>
            </a:r>
            <a:r>
              <a:rPr lang="sk-SK" dirty="0" err="1"/>
              <a:t>Ipsum</a:t>
            </a:r>
            <a:endParaRPr lang="sk-SK" dirty="0"/>
          </a:p>
        </p:txBody>
      </p:sp>
      <p:pic>
        <p:nvPicPr>
          <p:cNvPr id="18" name="Obrázok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5375" y="-33344"/>
            <a:ext cx="1030224" cy="1030224"/>
          </a:xfrm>
          <a:prstGeom prst="rect">
            <a:avLst/>
          </a:prstGeom>
          <a:effectLst>
            <a:outerShdw blurRad="50800" dist="50800" dir="5400000" sx="1000" sy="1000" algn="ctr" rotWithShape="0">
              <a:srgbClr val="000000"/>
            </a:outerShdw>
          </a:effectLst>
        </p:spPr>
      </p:pic>
    </p:spTree>
    <p:extLst>
      <p:ext uri="{BB962C8B-B14F-4D97-AF65-F5344CB8AC3E}">
        <p14:creationId xmlns:p14="http://schemas.microsoft.com/office/powerpoint/2010/main" val="2817251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sZP - Úvodná snímka (flat)">
    <p:spTree>
      <p:nvGrpSpPr>
        <p:cNvPr id="1" name=""/>
        <p:cNvGrpSpPr/>
        <p:nvPr/>
      </p:nvGrpSpPr>
      <p:grpSpPr>
        <a:xfrm>
          <a:off x="0" y="0"/>
          <a:ext cx="0" cy="0"/>
          <a:chOff x="0" y="0"/>
          <a:chExt cx="0" cy="0"/>
        </a:xfrm>
      </p:grpSpPr>
      <p:sp>
        <p:nvSpPr>
          <p:cNvPr id="5" name="Nadpis 4"/>
          <p:cNvSpPr>
            <a:spLocks noGrp="1"/>
          </p:cNvSpPr>
          <p:nvPr>
            <p:ph type="title" hasCustomPrompt="1"/>
          </p:nvPr>
        </p:nvSpPr>
        <p:spPr>
          <a:xfrm>
            <a:off x="838200" y="2572454"/>
            <a:ext cx="10515600" cy="616539"/>
          </a:xfrm>
        </p:spPr>
        <p:txBody>
          <a:bodyPr>
            <a:noAutofit/>
          </a:bodyPr>
          <a:lstStyle>
            <a:lvl1pPr algn="ctr">
              <a:defRPr sz="4800" b="1">
                <a:solidFill>
                  <a:srgbClr val="029B9C"/>
                </a:solidFill>
                <a:latin typeface="+mn-lt"/>
              </a:defRPr>
            </a:lvl1pPr>
          </a:lstStyle>
          <a:p>
            <a:r>
              <a:rPr lang="sk-SK" dirty="0" err="1"/>
              <a:t>Lorem</a:t>
            </a:r>
            <a:r>
              <a:rPr lang="sk-SK" dirty="0"/>
              <a:t> </a:t>
            </a:r>
            <a:r>
              <a:rPr lang="sk-SK" dirty="0" err="1"/>
              <a:t>Ipsum</a:t>
            </a:r>
            <a:endParaRPr lang="sk-SK" dirty="0"/>
          </a:p>
        </p:txBody>
      </p:sp>
      <p:sp>
        <p:nvSpPr>
          <p:cNvPr id="7" name="Zástupný objekt pre text 6"/>
          <p:cNvSpPr>
            <a:spLocks noGrp="1"/>
          </p:cNvSpPr>
          <p:nvPr>
            <p:ph type="body" sz="quarter" idx="13"/>
          </p:nvPr>
        </p:nvSpPr>
        <p:spPr>
          <a:xfrm>
            <a:off x="838200" y="3276635"/>
            <a:ext cx="10515600" cy="373333"/>
          </a:xfrm>
        </p:spPr>
        <p:txBody>
          <a:bodyPr>
            <a:normAutofit/>
          </a:bodyPr>
          <a:lstStyle>
            <a:lvl1pPr marL="0" indent="0" algn="ctr">
              <a:buNone/>
              <a:defRPr sz="1800" u="none">
                <a:solidFill>
                  <a:srgbClr val="01BFAA"/>
                </a:solidFill>
                <a:latin typeface="+mn-lt"/>
              </a:defRPr>
            </a:lvl1pPr>
          </a:lstStyle>
          <a:p>
            <a:pPr lvl="0"/>
            <a:r>
              <a:rPr lang="sk-SK" dirty="0"/>
              <a:t>Upraviť štýly predlohy textu</a:t>
            </a:r>
          </a:p>
        </p:txBody>
      </p:sp>
      <p:sp>
        <p:nvSpPr>
          <p:cNvPr id="13" name="Zástupný objekt pre dátum 12"/>
          <p:cNvSpPr>
            <a:spLocks noGrp="1"/>
          </p:cNvSpPr>
          <p:nvPr>
            <p:ph type="dt" sz="half" idx="14"/>
          </p:nvPr>
        </p:nvSpPr>
        <p:spPr/>
        <p:txBody>
          <a:bodyPr/>
          <a:lstStyle/>
          <a:p>
            <a:fld id="{1EA0EB4C-D9AF-534E-8D79-4BD115171140}" type="datetimeFigureOut">
              <a:rPr lang="sk-SK" smtClean="0"/>
              <a:t>15. 10. 2025</a:t>
            </a:fld>
            <a:endParaRPr lang="sk-SK"/>
          </a:p>
        </p:txBody>
      </p:sp>
      <p:sp>
        <p:nvSpPr>
          <p:cNvPr id="14" name="Zástupný objekt pre pätu 13"/>
          <p:cNvSpPr>
            <a:spLocks noGrp="1"/>
          </p:cNvSpPr>
          <p:nvPr>
            <p:ph type="ftr" sz="quarter" idx="15"/>
          </p:nvPr>
        </p:nvSpPr>
        <p:spPr/>
        <p:txBody>
          <a:bodyPr/>
          <a:lstStyle/>
          <a:p>
            <a:endParaRPr lang="sk-SK"/>
          </a:p>
        </p:txBody>
      </p:sp>
      <p:sp>
        <p:nvSpPr>
          <p:cNvPr id="15" name="Zástupný objekt pre číslo snímky 14"/>
          <p:cNvSpPr>
            <a:spLocks noGrp="1"/>
          </p:cNvSpPr>
          <p:nvPr>
            <p:ph type="sldNum" sz="quarter" idx="16"/>
          </p:nvPr>
        </p:nvSpPr>
        <p:spPr/>
        <p:txBody>
          <a:bodyPr/>
          <a:lstStyle/>
          <a:p>
            <a:fld id="{BA9B161D-E94F-BC40-B83B-DA0A79D35F39}" type="slidenum">
              <a:rPr lang="sk-SK" smtClean="0"/>
              <a:t>‹#›</a:t>
            </a:fld>
            <a:endParaRPr lang="sk-SK"/>
          </a:p>
        </p:txBody>
      </p:sp>
      <p:pic>
        <p:nvPicPr>
          <p:cNvPr id="11" name="Obrázok 10">
            <a:extLst>
              <a:ext uri="{FF2B5EF4-FFF2-40B4-BE49-F238E27FC236}">
                <a16:creationId xmlns:a16="http://schemas.microsoft.com/office/drawing/2014/main" id="{52D04404-ABE2-CE44-9022-DF11758A7524}"/>
              </a:ext>
            </a:extLst>
          </p:cNvPr>
          <p:cNvPicPr>
            <a:picLocks noChangeAspect="1"/>
          </p:cNvPicPr>
          <p:nvPr userDrawn="1"/>
        </p:nvPicPr>
        <p:blipFill>
          <a:blip r:embed="rId2">
            <a:alphaModFix amt="15000"/>
          </a:blip>
          <a:stretch>
            <a:fillRect/>
          </a:stretch>
        </p:blipFill>
        <p:spPr>
          <a:xfrm>
            <a:off x="10688765" y="4989543"/>
            <a:ext cx="1041400" cy="914400"/>
          </a:xfrm>
          <a:prstGeom prst="rect">
            <a:avLst/>
          </a:prstGeom>
        </p:spPr>
      </p:pic>
      <p:pic>
        <p:nvPicPr>
          <p:cNvPr id="16" name="Obrázok 15">
            <a:extLst>
              <a:ext uri="{FF2B5EF4-FFF2-40B4-BE49-F238E27FC236}">
                <a16:creationId xmlns:a16="http://schemas.microsoft.com/office/drawing/2014/main" id="{138E0675-7F75-894F-90E0-351769CFDDB1}"/>
              </a:ext>
            </a:extLst>
          </p:cNvPr>
          <p:cNvPicPr>
            <a:picLocks noChangeAspect="1"/>
          </p:cNvPicPr>
          <p:nvPr userDrawn="1"/>
        </p:nvPicPr>
        <p:blipFill>
          <a:blip r:embed="rId2">
            <a:alphaModFix amt="13000"/>
          </a:blip>
          <a:stretch>
            <a:fillRect/>
          </a:stretch>
        </p:blipFill>
        <p:spPr>
          <a:xfrm>
            <a:off x="11629270" y="6014874"/>
            <a:ext cx="840481" cy="737983"/>
          </a:xfrm>
          <a:prstGeom prst="rect">
            <a:avLst/>
          </a:prstGeom>
        </p:spPr>
      </p:pic>
      <p:pic>
        <p:nvPicPr>
          <p:cNvPr id="17" name="Obrázok 16">
            <a:extLst>
              <a:ext uri="{FF2B5EF4-FFF2-40B4-BE49-F238E27FC236}">
                <a16:creationId xmlns:a16="http://schemas.microsoft.com/office/drawing/2014/main" id="{B4E45083-B699-8347-AA99-0796D7427569}"/>
              </a:ext>
            </a:extLst>
          </p:cNvPr>
          <p:cNvPicPr>
            <a:picLocks noChangeAspect="1"/>
          </p:cNvPicPr>
          <p:nvPr userDrawn="1"/>
        </p:nvPicPr>
        <p:blipFill>
          <a:blip r:embed="rId2">
            <a:alphaModFix amt="13000"/>
          </a:blip>
          <a:stretch>
            <a:fillRect/>
          </a:stretch>
        </p:blipFill>
        <p:spPr>
          <a:xfrm>
            <a:off x="11567844" y="4252672"/>
            <a:ext cx="750585" cy="659050"/>
          </a:xfrm>
          <a:prstGeom prst="rect">
            <a:avLst/>
          </a:prstGeom>
        </p:spPr>
      </p:pic>
    </p:spTree>
    <p:extLst>
      <p:ext uri="{BB962C8B-B14F-4D97-AF65-F5344CB8AC3E}">
        <p14:creationId xmlns:p14="http://schemas.microsoft.com/office/powerpoint/2010/main" val="314123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rázok s popisom">
    <p:spTree>
      <p:nvGrpSpPr>
        <p:cNvPr id="1" name=""/>
        <p:cNvGrpSpPr/>
        <p:nvPr/>
      </p:nvGrpSpPr>
      <p:grpSpPr>
        <a:xfrm>
          <a:off x="0" y="0"/>
          <a:ext cx="0" cy="0"/>
          <a:chOff x="0" y="0"/>
          <a:chExt cx="0" cy="0"/>
        </a:xfrm>
      </p:grpSpPr>
      <p:pic>
        <p:nvPicPr>
          <p:cNvPr id="2" name="Obrázo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ástupný objekt pre text 20"/>
          <p:cNvSpPr>
            <a:spLocks noGrp="1"/>
          </p:cNvSpPr>
          <p:nvPr>
            <p:ph type="body" sz="quarter" idx="10"/>
          </p:nvPr>
        </p:nvSpPr>
        <p:spPr>
          <a:xfrm>
            <a:off x="1034282" y="1721224"/>
            <a:ext cx="9351093" cy="4459657"/>
          </a:xfrm>
        </p:spPr>
        <p:txBody>
          <a:bodyPr>
            <a:normAutofit/>
          </a:bodyPr>
          <a:lstStyle>
            <a:lvl1pPr marL="0" indent="0">
              <a:buNone/>
              <a:defRPr sz="1800"/>
            </a:lvl1pPr>
          </a:lstStyle>
          <a:p>
            <a:pPr lvl="0"/>
            <a:r>
              <a:rPr lang="sk-SK" dirty="0"/>
              <a:t>Upraviť štýly predlohy textu</a:t>
            </a:r>
          </a:p>
        </p:txBody>
      </p:sp>
      <p:sp>
        <p:nvSpPr>
          <p:cNvPr id="15" name="Nadpis 18">
            <a:extLst>
              <a:ext uri="{FF2B5EF4-FFF2-40B4-BE49-F238E27FC236}">
                <a16:creationId xmlns:a16="http://schemas.microsoft.com/office/drawing/2014/main" id="{EEE263F6-2A7A-9E44-B658-2C88FDA98E07}"/>
              </a:ext>
            </a:extLst>
          </p:cNvPr>
          <p:cNvSpPr>
            <a:spLocks noGrp="1"/>
          </p:cNvSpPr>
          <p:nvPr>
            <p:ph type="title" hasCustomPrompt="1"/>
          </p:nvPr>
        </p:nvSpPr>
        <p:spPr>
          <a:xfrm>
            <a:off x="1034282" y="431081"/>
            <a:ext cx="7550941" cy="438582"/>
          </a:xfrm>
        </p:spPr>
        <p:txBody>
          <a:bodyPr wrap="square" anchor="ctr">
            <a:spAutoFit/>
          </a:bodyPr>
          <a:lstStyle>
            <a:lvl1pPr algn="l">
              <a:defRPr sz="2500" b="1" i="0" cap="all" spc="-120" baseline="0">
                <a:solidFill>
                  <a:srgbClr val="029B9C"/>
                </a:solidFill>
                <a:latin typeface="+mn-lt"/>
              </a:defRPr>
            </a:lvl1pPr>
          </a:lstStyle>
          <a:p>
            <a:r>
              <a:rPr lang="sk-SK" dirty="0"/>
              <a:t>STATION PRESENTASION</a:t>
            </a:r>
          </a:p>
        </p:txBody>
      </p:sp>
    </p:spTree>
    <p:extLst>
      <p:ext uri="{BB962C8B-B14F-4D97-AF65-F5344CB8AC3E}">
        <p14:creationId xmlns:p14="http://schemas.microsoft.com/office/powerpoint/2010/main" val="224642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Obrázok s popisom">
    <p:spTree>
      <p:nvGrpSpPr>
        <p:cNvPr id="1" name=""/>
        <p:cNvGrpSpPr/>
        <p:nvPr/>
      </p:nvGrpSpPr>
      <p:grpSpPr>
        <a:xfrm>
          <a:off x="0" y="0"/>
          <a:ext cx="0" cy="0"/>
          <a:chOff x="0" y="0"/>
          <a:chExt cx="0" cy="0"/>
        </a:xfrm>
      </p:grpSpPr>
      <p:pic>
        <p:nvPicPr>
          <p:cNvPr id="12" name="Obrázo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ástupný objekt pre graf 3"/>
          <p:cNvSpPr>
            <a:spLocks noGrp="1"/>
          </p:cNvSpPr>
          <p:nvPr>
            <p:ph type="chart" sz="quarter" idx="11"/>
          </p:nvPr>
        </p:nvSpPr>
        <p:spPr>
          <a:xfrm>
            <a:off x="7072313" y="3530600"/>
            <a:ext cx="914400" cy="914400"/>
          </a:xfrm>
        </p:spPr>
        <p:txBody>
          <a:bodyPr/>
          <a:lstStyle/>
          <a:p>
            <a:endParaRPr lang="sk-SK"/>
          </a:p>
        </p:txBody>
      </p:sp>
      <p:sp>
        <p:nvSpPr>
          <p:cNvPr id="5" name="Zástupný objekt pre text 4"/>
          <p:cNvSpPr>
            <a:spLocks noGrp="1"/>
          </p:cNvSpPr>
          <p:nvPr>
            <p:ph type="body" sz="quarter" idx="12" hasCustomPrompt="1"/>
          </p:nvPr>
        </p:nvSpPr>
        <p:spPr>
          <a:xfrm>
            <a:off x="1028700" y="2605088"/>
            <a:ext cx="4710362" cy="366712"/>
          </a:xfrm>
        </p:spPr>
        <p:txBody>
          <a:bodyPr/>
          <a:lstStyle>
            <a:lvl1pPr marL="0" indent="0">
              <a:buNone/>
              <a:defRPr>
                <a:solidFill>
                  <a:srgbClr val="029B9C"/>
                </a:solidFill>
              </a:defRPr>
            </a:lvl1pPr>
          </a:lstStyle>
          <a:p>
            <a:pPr lvl="0"/>
            <a:r>
              <a:rPr lang="sk-SK" dirty="0"/>
              <a:t>Nadpis</a:t>
            </a:r>
          </a:p>
        </p:txBody>
      </p:sp>
      <p:sp>
        <p:nvSpPr>
          <p:cNvPr id="11" name="Zástupný objekt pre text 10"/>
          <p:cNvSpPr>
            <a:spLocks noGrp="1"/>
          </p:cNvSpPr>
          <p:nvPr>
            <p:ph type="body" sz="quarter" idx="13" hasCustomPrompt="1"/>
          </p:nvPr>
        </p:nvSpPr>
        <p:spPr>
          <a:xfrm>
            <a:off x="1028701" y="3269583"/>
            <a:ext cx="4710361" cy="914400"/>
          </a:xfrm>
        </p:spPr>
        <p:txBody>
          <a:bodyPr>
            <a:normAutofit/>
          </a:bodyPr>
          <a:lstStyle>
            <a:lvl1pPr marL="0" indent="0">
              <a:buNone/>
              <a:defRPr sz="1400"/>
            </a:lvl1pPr>
          </a:lstStyle>
          <a:p>
            <a:pPr lvl="0"/>
            <a:r>
              <a:rPr lang="sk-SK" dirty="0"/>
              <a:t>Text</a:t>
            </a:r>
          </a:p>
        </p:txBody>
      </p:sp>
      <p:sp>
        <p:nvSpPr>
          <p:cNvPr id="20" name="Nadpis 18">
            <a:extLst>
              <a:ext uri="{FF2B5EF4-FFF2-40B4-BE49-F238E27FC236}">
                <a16:creationId xmlns:a16="http://schemas.microsoft.com/office/drawing/2014/main" id="{EEE263F6-2A7A-9E44-B658-2C88FDA98E07}"/>
              </a:ext>
            </a:extLst>
          </p:cNvPr>
          <p:cNvSpPr>
            <a:spLocks noGrp="1"/>
          </p:cNvSpPr>
          <p:nvPr>
            <p:ph type="title" hasCustomPrompt="1"/>
          </p:nvPr>
        </p:nvSpPr>
        <p:spPr>
          <a:xfrm>
            <a:off x="1034282" y="431081"/>
            <a:ext cx="7550941" cy="438582"/>
          </a:xfrm>
        </p:spPr>
        <p:txBody>
          <a:bodyPr wrap="square" anchor="ctr">
            <a:spAutoFit/>
          </a:bodyPr>
          <a:lstStyle>
            <a:lvl1pPr algn="l">
              <a:defRPr sz="2500" b="1" i="0" cap="all" spc="-120" baseline="0">
                <a:solidFill>
                  <a:srgbClr val="029B9C"/>
                </a:solidFill>
                <a:latin typeface="+mn-lt"/>
              </a:defRPr>
            </a:lvl1pPr>
          </a:lstStyle>
          <a:p>
            <a:r>
              <a:rPr lang="sk-SK" dirty="0"/>
              <a:t>STATION PRESENTASION</a:t>
            </a:r>
          </a:p>
        </p:txBody>
      </p:sp>
    </p:spTree>
    <p:extLst>
      <p:ext uri="{BB962C8B-B14F-4D97-AF65-F5344CB8AC3E}">
        <p14:creationId xmlns:p14="http://schemas.microsoft.com/office/powerpoint/2010/main" val="214150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Obrázok s popisom">
    <p:spTree>
      <p:nvGrpSpPr>
        <p:cNvPr id="1" name=""/>
        <p:cNvGrpSpPr/>
        <p:nvPr/>
      </p:nvGrpSpPr>
      <p:grpSpPr>
        <a:xfrm>
          <a:off x="0" y="0"/>
          <a:ext cx="0" cy="0"/>
          <a:chOff x="0" y="0"/>
          <a:chExt cx="0" cy="0"/>
        </a:xfrm>
      </p:grpSpPr>
      <p:pic>
        <p:nvPicPr>
          <p:cNvPr id="12" name="Obrázo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ástupný objekt pre text 20"/>
          <p:cNvSpPr>
            <a:spLocks noGrp="1"/>
          </p:cNvSpPr>
          <p:nvPr>
            <p:ph type="body" sz="quarter" idx="10"/>
          </p:nvPr>
        </p:nvSpPr>
        <p:spPr>
          <a:xfrm>
            <a:off x="1034282" y="2050749"/>
            <a:ext cx="9351093" cy="4130132"/>
          </a:xfrm>
        </p:spPr>
        <p:txBody>
          <a:bodyPr>
            <a:normAutofit/>
          </a:bodyPr>
          <a:lstStyle>
            <a:lvl1pPr marL="0" indent="0">
              <a:buNone/>
              <a:defRPr sz="1800"/>
            </a:lvl1pPr>
          </a:lstStyle>
          <a:p>
            <a:pPr lvl="0"/>
            <a:r>
              <a:rPr lang="sk-SK" dirty="0"/>
              <a:t>Upraviť štýly predlohy textu</a:t>
            </a:r>
          </a:p>
        </p:txBody>
      </p:sp>
      <p:sp>
        <p:nvSpPr>
          <p:cNvPr id="5" name="Zástupný objekt pre tabuľku 4"/>
          <p:cNvSpPr>
            <a:spLocks noGrp="1"/>
          </p:cNvSpPr>
          <p:nvPr>
            <p:ph type="tbl" sz="quarter" idx="12"/>
          </p:nvPr>
        </p:nvSpPr>
        <p:spPr>
          <a:xfrm>
            <a:off x="5252628" y="3345847"/>
            <a:ext cx="914400" cy="914400"/>
          </a:xfrm>
        </p:spPr>
        <p:txBody>
          <a:bodyPr/>
          <a:lstStyle/>
          <a:p>
            <a:endParaRPr lang="sk-SK" dirty="0"/>
          </a:p>
        </p:txBody>
      </p:sp>
      <p:sp>
        <p:nvSpPr>
          <p:cNvPr id="19" name="Nadpis 18">
            <a:extLst>
              <a:ext uri="{FF2B5EF4-FFF2-40B4-BE49-F238E27FC236}">
                <a16:creationId xmlns:a16="http://schemas.microsoft.com/office/drawing/2014/main" id="{EEE263F6-2A7A-9E44-B658-2C88FDA98E07}"/>
              </a:ext>
            </a:extLst>
          </p:cNvPr>
          <p:cNvSpPr>
            <a:spLocks noGrp="1"/>
          </p:cNvSpPr>
          <p:nvPr>
            <p:ph type="title" hasCustomPrompt="1"/>
          </p:nvPr>
        </p:nvSpPr>
        <p:spPr>
          <a:xfrm>
            <a:off x="1034282" y="431081"/>
            <a:ext cx="7550941" cy="438582"/>
          </a:xfrm>
        </p:spPr>
        <p:txBody>
          <a:bodyPr wrap="square" anchor="ctr">
            <a:spAutoFit/>
          </a:bodyPr>
          <a:lstStyle>
            <a:lvl1pPr algn="l">
              <a:defRPr sz="2500" b="1" i="0" cap="all" spc="-120" baseline="0">
                <a:solidFill>
                  <a:srgbClr val="029B9C"/>
                </a:solidFill>
                <a:latin typeface="+mn-lt"/>
              </a:defRPr>
            </a:lvl1pPr>
          </a:lstStyle>
          <a:p>
            <a:r>
              <a:rPr lang="sk-SK" dirty="0"/>
              <a:t>STATION PRESENTASION</a:t>
            </a:r>
          </a:p>
        </p:txBody>
      </p:sp>
    </p:spTree>
    <p:extLst>
      <p:ext uri="{BB962C8B-B14F-4D97-AF65-F5344CB8AC3E}">
        <p14:creationId xmlns:p14="http://schemas.microsoft.com/office/powerpoint/2010/main" val="290441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Obrázok s popisom">
    <p:spTree>
      <p:nvGrpSpPr>
        <p:cNvPr id="1" name=""/>
        <p:cNvGrpSpPr/>
        <p:nvPr/>
      </p:nvGrpSpPr>
      <p:grpSpPr>
        <a:xfrm>
          <a:off x="0" y="0"/>
          <a:ext cx="0" cy="0"/>
          <a:chOff x="0" y="0"/>
          <a:chExt cx="0" cy="0"/>
        </a:xfrm>
      </p:grpSpPr>
      <p:pic>
        <p:nvPicPr>
          <p:cNvPr id="12" name="Obrázo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ástupný objekt pre tabuľku 4"/>
          <p:cNvSpPr>
            <a:spLocks noGrp="1"/>
          </p:cNvSpPr>
          <p:nvPr>
            <p:ph type="tbl" sz="quarter" idx="12"/>
          </p:nvPr>
        </p:nvSpPr>
        <p:spPr>
          <a:xfrm>
            <a:off x="6531301" y="2605088"/>
            <a:ext cx="914400" cy="914400"/>
          </a:xfrm>
        </p:spPr>
        <p:txBody>
          <a:bodyPr/>
          <a:lstStyle/>
          <a:p>
            <a:endParaRPr lang="sk-SK" dirty="0"/>
          </a:p>
        </p:txBody>
      </p:sp>
      <p:sp>
        <p:nvSpPr>
          <p:cNvPr id="10" name="Zástupný objekt pre text 4"/>
          <p:cNvSpPr>
            <a:spLocks noGrp="1"/>
          </p:cNvSpPr>
          <p:nvPr>
            <p:ph type="body" sz="quarter" idx="13" hasCustomPrompt="1"/>
          </p:nvPr>
        </p:nvSpPr>
        <p:spPr>
          <a:xfrm>
            <a:off x="1028700" y="2605088"/>
            <a:ext cx="4710362" cy="366712"/>
          </a:xfrm>
        </p:spPr>
        <p:txBody>
          <a:bodyPr/>
          <a:lstStyle>
            <a:lvl1pPr marL="0" indent="0">
              <a:buNone/>
              <a:defRPr>
                <a:solidFill>
                  <a:srgbClr val="029B9C"/>
                </a:solidFill>
              </a:defRPr>
            </a:lvl1pPr>
          </a:lstStyle>
          <a:p>
            <a:pPr lvl="0"/>
            <a:r>
              <a:rPr lang="sk-SK" dirty="0"/>
              <a:t>Nadpis</a:t>
            </a:r>
          </a:p>
        </p:txBody>
      </p:sp>
      <p:sp>
        <p:nvSpPr>
          <p:cNvPr id="15" name="Zástupný objekt pre text 10"/>
          <p:cNvSpPr>
            <a:spLocks noGrp="1"/>
          </p:cNvSpPr>
          <p:nvPr>
            <p:ph type="body" sz="quarter" idx="14" hasCustomPrompt="1"/>
          </p:nvPr>
        </p:nvSpPr>
        <p:spPr>
          <a:xfrm>
            <a:off x="1028701" y="3269583"/>
            <a:ext cx="4710361" cy="914400"/>
          </a:xfrm>
        </p:spPr>
        <p:txBody>
          <a:bodyPr>
            <a:normAutofit/>
          </a:bodyPr>
          <a:lstStyle>
            <a:lvl1pPr marL="0" indent="0">
              <a:buNone/>
              <a:defRPr sz="1400"/>
            </a:lvl1pPr>
          </a:lstStyle>
          <a:p>
            <a:pPr lvl="0"/>
            <a:r>
              <a:rPr lang="sk-SK" dirty="0"/>
              <a:t>Text</a:t>
            </a:r>
          </a:p>
        </p:txBody>
      </p:sp>
      <p:sp>
        <p:nvSpPr>
          <p:cNvPr id="20" name="Nadpis 18">
            <a:extLst>
              <a:ext uri="{FF2B5EF4-FFF2-40B4-BE49-F238E27FC236}">
                <a16:creationId xmlns:a16="http://schemas.microsoft.com/office/drawing/2014/main" id="{EEE263F6-2A7A-9E44-B658-2C88FDA98E07}"/>
              </a:ext>
            </a:extLst>
          </p:cNvPr>
          <p:cNvSpPr>
            <a:spLocks noGrp="1"/>
          </p:cNvSpPr>
          <p:nvPr>
            <p:ph type="title" hasCustomPrompt="1"/>
          </p:nvPr>
        </p:nvSpPr>
        <p:spPr>
          <a:xfrm>
            <a:off x="1034282" y="431081"/>
            <a:ext cx="7550941" cy="438582"/>
          </a:xfrm>
        </p:spPr>
        <p:txBody>
          <a:bodyPr wrap="square" anchor="ctr">
            <a:spAutoFit/>
          </a:bodyPr>
          <a:lstStyle>
            <a:lvl1pPr algn="l">
              <a:defRPr sz="2500" b="1" i="0" cap="all" spc="-120" baseline="0">
                <a:solidFill>
                  <a:srgbClr val="029B9C"/>
                </a:solidFill>
                <a:latin typeface="+mn-lt"/>
              </a:defRPr>
            </a:lvl1pPr>
          </a:lstStyle>
          <a:p>
            <a:r>
              <a:rPr lang="sk-SK" dirty="0"/>
              <a:t>STATION PRESENTASION</a:t>
            </a:r>
          </a:p>
        </p:txBody>
      </p:sp>
    </p:spTree>
    <p:extLst>
      <p:ext uri="{BB962C8B-B14F-4D97-AF65-F5344CB8AC3E}">
        <p14:creationId xmlns:p14="http://schemas.microsoft.com/office/powerpoint/2010/main" val="28426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sZP - Úvodná snímka (farebená)">
    <p:bg>
      <p:bgPr>
        <a:gradFill>
          <a:gsLst>
            <a:gs pos="0">
              <a:srgbClr val="049FC2"/>
            </a:gs>
            <a:gs pos="100000">
              <a:srgbClr val="02C6AB"/>
            </a:gs>
          </a:gsLst>
          <a:lin ang="0" scaled="0"/>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B0D887-06E1-1A41-9AEC-CE7837476D8D}"/>
              </a:ext>
            </a:extLst>
          </p:cNvPr>
          <p:cNvSpPr>
            <a:spLocks noGrp="1"/>
          </p:cNvSpPr>
          <p:nvPr>
            <p:ph type="title" hasCustomPrompt="1"/>
          </p:nvPr>
        </p:nvSpPr>
        <p:spPr>
          <a:xfrm>
            <a:off x="821594" y="2479027"/>
            <a:ext cx="10515600" cy="923330"/>
          </a:xfrm>
          <a:noFill/>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5400" b="1" i="0" u="none" strike="noStrike" kern="1200" cap="all" spc="-150" normalizeH="0" baseline="0" noProof="1" smtClean="0">
                <a:ln>
                  <a:noFill/>
                </a:ln>
                <a:solidFill>
                  <a:prstClr val="white"/>
                </a:solidFill>
                <a:effectLst/>
                <a:uLnTx/>
                <a:uFillTx/>
                <a:latin typeface="Myriad Pro" panose="020B0503030403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1">
                <a:ln>
                  <a:noFill/>
                </a:ln>
                <a:solidFill>
                  <a:prstClr val="white"/>
                </a:solidFill>
                <a:effectLst/>
                <a:uLnTx/>
                <a:uFillTx/>
                <a:latin typeface="Myriad Pro" panose="020B0503030403020204" pitchFamily="34" charset="0"/>
                <a:ea typeface="Open Sans Light" panose="020B0306030504020204" pitchFamily="34" charset="0"/>
                <a:cs typeface="Open Sans Light" panose="020B0306030504020204" pitchFamily="34" charset="0"/>
              </a:rPr>
              <a:t>STATION PRESENTASION</a:t>
            </a:r>
          </a:p>
        </p:txBody>
      </p:sp>
      <p:sp>
        <p:nvSpPr>
          <p:cNvPr id="6" name="Zástupný text 5">
            <a:extLst>
              <a:ext uri="{FF2B5EF4-FFF2-40B4-BE49-F238E27FC236}">
                <a16:creationId xmlns:a16="http://schemas.microsoft.com/office/drawing/2014/main" id="{E12529A4-1390-3543-8AD5-11E09A4F72E2}"/>
              </a:ext>
            </a:extLst>
          </p:cNvPr>
          <p:cNvSpPr>
            <a:spLocks noGrp="1"/>
          </p:cNvSpPr>
          <p:nvPr>
            <p:ph type="body" sz="quarter" idx="10" hasCustomPrompt="1"/>
          </p:nvPr>
        </p:nvSpPr>
        <p:spPr>
          <a:xfrm>
            <a:off x="2758122" y="3408836"/>
            <a:ext cx="6675755" cy="284597"/>
          </a:xfrm>
        </p:spPr>
        <p:txBody>
          <a:bodyPr/>
          <a:lstStyle>
            <a:lvl1pPr marL="0" indent="0">
              <a:buNone/>
              <a:defRPr baseline="0">
                <a:solidFill>
                  <a:schemeClr val="bg1"/>
                </a:solidFill>
                <a:latin typeface="Arial" panose="020B0604020202020204" pitchFamily="34" charset="0"/>
              </a:defRPr>
            </a:lvl1pPr>
          </a:lstStyle>
          <a:p>
            <a:pPr algn="ctr">
              <a:buClr>
                <a:srgbClr val="E24848"/>
              </a:buClr>
              <a:defRPr/>
            </a:pPr>
            <a:r>
              <a:rPr lang="en-US" sz="1600" noProof="1">
                <a:solidFill>
                  <a:schemeClr val="bg1"/>
                </a:solidFill>
                <a:latin typeface="Myriad Pro" panose="020B0503030403020204" pitchFamily="34" charset="0"/>
                <a:ea typeface="Open Sans Light" panose="020B0306030504020204" pitchFamily="34" charset="0"/>
                <a:cs typeface="Open Sans Light" panose="020B0306030504020204" pitchFamily="34" charset="0"/>
              </a:rPr>
              <a:t>Lorem Ipsum Dolor Sit Amet Consectetur Adipiscing Elit. Nunc Enim Sem.</a:t>
            </a:r>
          </a:p>
        </p:txBody>
      </p:sp>
      <p:pic>
        <p:nvPicPr>
          <p:cNvPr id="8" name="Obrázo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7475" y="-6096"/>
            <a:ext cx="1248937" cy="1248937"/>
          </a:xfrm>
          <a:prstGeom prst="rect">
            <a:avLst/>
          </a:prstGeom>
        </p:spPr>
      </p:pic>
      <p:pic>
        <p:nvPicPr>
          <p:cNvPr id="9" name="Obrázok 8">
            <a:extLst>
              <a:ext uri="{FF2B5EF4-FFF2-40B4-BE49-F238E27FC236}">
                <a16:creationId xmlns:a16="http://schemas.microsoft.com/office/drawing/2014/main" id="{FD20DC42-E6D5-EC4F-9794-D9F39BD88E25}"/>
              </a:ext>
            </a:extLst>
          </p:cNvPr>
          <p:cNvPicPr>
            <a:picLocks noChangeAspect="1"/>
          </p:cNvPicPr>
          <p:nvPr userDrawn="1"/>
        </p:nvPicPr>
        <p:blipFill>
          <a:blip r:embed="rId3">
            <a:alphaModFix amt="10000"/>
          </a:blip>
          <a:stretch>
            <a:fillRect/>
          </a:stretch>
        </p:blipFill>
        <p:spPr>
          <a:xfrm>
            <a:off x="-3002004" y="-334019"/>
            <a:ext cx="11685775" cy="9647558"/>
          </a:xfrm>
          <a:prstGeom prst="rect">
            <a:avLst/>
          </a:prstGeom>
        </p:spPr>
      </p:pic>
    </p:spTree>
    <p:extLst>
      <p:ext uri="{BB962C8B-B14F-4D97-AF65-F5344CB8AC3E}">
        <p14:creationId xmlns:p14="http://schemas.microsoft.com/office/powerpoint/2010/main" val="13354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sZP - Úvodná snímka (farebená)">
    <p:bg>
      <p:bgPr>
        <a:gradFill>
          <a:gsLst>
            <a:gs pos="0">
              <a:srgbClr val="FC5B94"/>
            </a:gs>
            <a:gs pos="100000">
              <a:srgbClr val="EF754A"/>
            </a:gs>
          </a:gsLst>
          <a:lin ang="0" scaled="0"/>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B0D887-06E1-1A41-9AEC-CE7837476D8D}"/>
              </a:ext>
            </a:extLst>
          </p:cNvPr>
          <p:cNvSpPr>
            <a:spLocks noGrp="1"/>
          </p:cNvSpPr>
          <p:nvPr>
            <p:ph type="title" hasCustomPrompt="1"/>
          </p:nvPr>
        </p:nvSpPr>
        <p:spPr>
          <a:xfrm>
            <a:off x="821594" y="2479027"/>
            <a:ext cx="10515600" cy="923330"/>
          </a:xfrm>
          <a:noFill/>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5400" b="1" i="0" u="none" strike="noStrike" kern="1200" cap="all" spc="-150" normalizeH="0" baseline="0" noProof="1" smtClean="0">
                <a:ln>
                  <a:noFill/>
                </a:ln>
                <a:solidFill>
                  <a:prstClr val="white"/>
                </a:solidFill>
                <a:effectLst/>
                <a:uLnTx/>
                <a:uFillTx/>
                <a:latin typeface="Myriad Pro" panose="020B0503030403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1">
                <a:ln>
                  <a:noFill/>
                </a:ln>
                <a:solidFill>
                  <a:prstClr val="white"/>
                </a:solidFill>
                <a:effectLst/>
                <a:uLnTx/>
                <a:uFillTx/>
                <a:latin typeface="Myriad Pro" panose="020B0503030403020204" pitchFamily="34" charset="0"/>
                <a:ea typeface="Open Sans Light" panose="020B0306030504020204" pitchFamily="34" charset="0"/>
                <a:cs typeface="Open Sans Light" panose="020B0306030504020204" pitchFamily="34" charset="0"/>
              </a:rPr>
              <a:t>STATION PRESENTASION</a:t>
            </a:r>
          </a:p>
        </p:txBody>
      </p:sp>
      <p:sp>
        <p:nvSpPr>
          <p:cNvPr id="6" name="Zástupný text 5">
            <a:extLst>
              <a:ext uri="{FF2B5EF4-FFF2-40B4-BE49-F238E27FC236}">
                <a16:creationId xmlns:a16="http://schemas.microsoft.com/office/drawing/2014/main" id="{E12529A4-1390-3543-8AD5-11E09A4F72E2}"/>
              </a:ext>
            </a:extLst>
          </p:cNvPr>
          <p:cNvSpPr>
            <a:spLocks noGrp="1"/>
          </p:cNvSpPr>
          <p:nvPr>
            <p:ph type="body" sz="quarter" idx="10" hasCustomPrompt="1"/>
          </p:nvPr>
        </p:nvSpPr>
        <p:spPr>
          <a:xfrm>
            <a:off x="2758122" y="3408836"/>
            <a:ext cx="6675755" cy="284597"/>
          </a:xfrm>
        </p:spPr>
        <p:txBody>
          <a:bodyPr/>
          <a:lstStyle>
            <a:lvl1pPr marL="0" indent="0">
              <a:buNone/>
              <a:defRPr baseline="0">
                <a:solidFill>
                  <a:schemeClr val="bg1"/>
                </a:solidFill>
                <a:latin typeface="Arial" panose="020B0604020202020204" pitchFamily="34" charset="0"/>
              </a:defRPr>
            </a:lvl1pPr>
          </a:lstStyle>
          <a:p>
            <a:pPr algn="ctr">
              <a:buClr>
                <a:srgbClr val="E24848"/>
              </a:buClr>
              <a:defRPr/>
            </a:pPr>
            <a:r>
              <a:rPr lang="en-US" sz="1600" noProof="1">
                <a:solidFill>
                  <a:schemeClr val="bg1"/>
                </a:solidFill>
                <a:latin typeface="Myriad Pro" panose="020B0503030403020204" pitchFamily="34" charset="0"/>
                <a:ea typeface="Open Sans Light" panose="020B0306030504020204" pitchFamily="34" charset="0"/>
                <a:cs typeface="Open Sans Light" panose="020B0306030504020204" pitchFamily="34" charset="0"/>
              </a:rPr>
              <a:t>Lorem Ipsum Dolor Sit Amet Consectetur Adipiscing Elit. Nunc Enim Sem.</a:t>
            </a:r>
          </a:p>
        </p:txBody>
      </p:sp>
      <p:pic>
        <p:nvPicPr>
          <p:cNvPr id="8" name="Obrázo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7475" y="-6096"/>
            <a:ext cx="1248937" cy="1248937"/>
          </a:xfrm>
          <a:prstGeom prst="rect">
            <a:avLst/>
          </a:prstGeom>
        </p:spPr>
      </p:pic>
      <p:pic>
        <p:nvPicPr>
          <p:cNvPr id="9" name="Obrázok 8">
            <a:extLst>
              <a:ext uri="{FF2B5EF4-FFF2-40B4-BE49-F238E27FC236}">
                <a16:creationId xmlns:a16="http://schemas.microsoft.com/office/drawing/2014/main" id="{FD20DC42-E6D5-EC4F-9794-D9F39BD88E25}"/>
              </a:ext>
            </a:extLst>
          </p:cNvPr>
          <p:cNvPicPr>
            <a:picLocks noChangeAspect="1"/>
          </p:cNvPicPr>
          <p:nvPr userDrawn="1"/>
        </p:nvPicPr>
        <p:blipFill>
          <a:blip r:embed="rId3">
            <a:alphaModFix amt="10000"/>
          </a:blip>
          <a:stretch>
            <a:fillRect/>
          </a:stretch>
        </p:blipFill>
        <p:spPr>
          <a:xfrm>
            <a:off x="-3002004" y="-334019"/>
            <a:ext cx="11685775" cy="9647558"/>
          </a:xfrm>
          <a:prstGeom prst="rect">
            <a:avLst/>
          </a:prstGeom>
        </p:spPr>
      </p:pic>
    </p:spTree>
    <p:extLst>
      <p:ext uri="{BB962C8B-B14F-4D97-AF65-F5344CB8AC3E}">
        <p14:creationId xmlns:p14="http://schemas.microsoft.com/office/powerpoint/2010/main" val="2931728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brázok s popisom">
    <p:spTree>
      <p:nvGrpSpPr>
        <p:cNvPr id="1" name=""/>
        <p:cNvGrpSpPr/>
        <p:nvPr/>
      </p:nvGrpSpPr>
      <p:grpSpPr>
        <a:xfrm>
          <a:off x="0" y="0"/>
          <a:ext cx="0" cy="0"/>
          <a:chOff x="0" y="0"/>
          <a:chExt cx="0" cy="0"/>
        </a:xfrm>
      </p:grpSpPr>
      <p:pic>
        <p:nvPicPr>
          <p:cNvPr id="7" name="Obrázo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Obrázok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9105" y="4226343"/>
            <a:ext cx="3185790" cy="3185790"/>
          </a:xfrm>
          <a:prstGeom prst="rect">
            <a:avLst/>
          </a:prstGeom>
        </p:spPr>
      </p:pic>
      <p:pic>
        <p:nvPicPr>
          <p:cNvPr id="6" name="Obrázok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7232944">
            <a:off x="8298028" y="3142565"/>
            <a:ext cx="6792524" cy="4347215"/>
          </a:xfrm>
          <a:prstGeom prst="rect">
            <a:avLst/>
          </a:prstGeom>
        </p:spPr>
      </p:pic>
      <p:sp>
        <p:nvSpPr>
          <p:cNvPr id="21" name="Zástupný objekt pre text 20"/>
          <p:cNvSpPr>
            <a:spLocks noGrp="1"/>
          </p:cNvSpPr>
          <p:nvPr>
            <p:ph type="body" sz="quarter" idx="10" hasCustomPrompt="1"/>
          </p:nvPr>
        </p:nvSpPr>
        <p:spPr>
          <a:xfrm>
            <a:off x="1094164" y="1730903"/>
            <a:ext cx="9351093" cy="442457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sk-SK" sz="1100" b="0">
                <a:effectLst/>
              </a:defRPr>
            </a:lvl1pPr>
          </a:lstStyle>
          <a:p>
            <a:r>
              <a:rPr lang="sk-SK" sz="1100" b="1" dirty="0">
                <a:effectLst/>
                <a:latin typeface="Arial" panose="020B0604020202020204" pitchFamily="34" charset="0"/>
                <a:ea typeface="Calibri" panose="020F0502020204030204" pitchFamily="34" charset="0"/>
                <a:cs typeface="Times New Roman" panose="02020603050405020304" pitchFamily="18" charset="0"/>
              </a:rPr>
              <a:t>Pred pandémiou viac ako polovica Slovákov hodnotila svoj duševný stav ako veľmi dobrý, dnes je to už len niečo cez 30 %.  Z prieskumu* Všeobecnej zdravotnej poisťovne vyplýva, že existujú nemalé skupiny ľudí, ktoré už teraz priamo priznávajú „nie dobrú“ kondíciu duševného zdravia. Pozitívny vplyv na psychiku má i pravidelný pohyb na čo upozorňuje aj dnešný Svetový deň - Pohybom ku zdraviu.</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p>
            <a:r>
              <a:rPr lang="sk-SK" sz="1100" dirty="0">
                <a:effectLst/>
                <a:latin typeface="Arial" panose="020B0604020202020204" pitchFamily="34" charset="0"/>
                <a:ea typeface="Calibri" panose="020F0502020204030204" pitchFamily="34" charset="0"/>
                <a:cs typeface="Times New Roman" panose="02020603050405020304" pitchFamily="18" charset="0"/>
              </a:rPr>
              <a:t> Cieľom tohto dňa je zvýšenie verejného povedomia o zdravom životnom štýle a dôležitosti primeraných pohybových aktivít pre fyzické a duševné zdravie. Prieskum </a:t>
            </a:r>
            <a:r>
              <a:rPr lang="sk-SK" sz="1100" dirty="0" err="1">
                <a:effectLst/>
                <a:latin typeface="Arial" panose="020B0604020202020204" pitchFamily="34" charset="0"/>
                <a:ea typeface="Calibri" panose="020F0502020204030204" pitchFamily="34" charset="0"/>
                <a:cs typeface="Times New Roman" panose="02020603050405020304" pitchFamily="18" charset="0"/>
              </a:rPr>
              <a:t>VšZP</a:t>
            </a:r>
            <a:r>
              <a:rPr lang="sk-SK" sz="1100" dirty="0">
                <a:effectLst/>
                <a:latin typeface="Arial" panose="020B0604020202020204" pitchFamily="34" charset="0"/>
                <a:ea typeface="Calibri" panose="020F0502020204030204" pitchFamily="34" charset="0"/>
                <a:cs typeface="Times New Roman" panose="02020603050405020304" pitchFamily="18" charset="0"/>
              </a:rPr>
              <a:t> preukázal, že pod zhoršený duševný stav rodičov sa výrazne podpísala aj pandémia a obmedzenia s tým spojené. V prieskume 37 % dospelých označilo svoj duševný stav za vynikajúci alebo veľmi dobrý. Za dobrý ho označilo 49 % a </a:t>
            </a:r>
            <a:r>
              <a:rPr lang="sk-SK" sz="1100" b="1" dirty="0">
                <a:effectLst/>
                <a:latin typeface="Arial" panose="020B0604020202020204" pitchFamily="34" charset="0"/>
                <a:ea typeface="Calibri" panose="020F0502020204030204" pitchFamily="34" charset="0"/>
                <a:cs typeface="Times New Roman" panose="02020603050405020304" pitchFamily="18" charset="0"/>
              </a:rPr>
              <a:t>za dostatočný až zlý ho považuje až 13 percent </a:t>
            </a:r>
            <a:r>
              <a:rPr lang="sk-SK" sz="1100" dirty="0">
                <a:effectLst/>
                <a:latin typeface="Arial" panose="020B0604020202020204" pitchFamily="34" charset="0"/>
                <a:ea typeface="Calibri" panose="020F0502020204030204" pitchFamily="34" charset="0"/>
                <a:cs typeface="Times New Roman" panose="02020603050405020304" pitchFamily="18" charset="0"/>
              </a:rPr>
              <a:t>opýtaných rodičov. V porovnaní s predchádzajúcimi prieskumami sa ukazuje </a:t>
            </a:r>
            <a:r>
              <a:rPr lang="sk-SK" sz="1100" b="1" dirty="0">
                <a:effectLst/>
                <a:latin typeface="Arial" panose="020B0604020202020204" pitchFamily="34" charset="0"/>
                <a:ea typeface="Calibri" panose="020F0502020204030204" pitchFamily="34" charset="0"/>
                <a:cs typeface="Times New Roman" panose="02020603050405020304" pitchFamily="18" charset="0"/>
              </a:rPr>
              <a:t>trend zhoršujúceho sa duševného zdravia dospelej populácie</a:t>
            </a:r>
            <a:r>
              <a:rPr lang="sk-SK" sz="1100" dirty="0">
                <a:effectLst/>
                <a:latin typeface="Arial" panose="020B0604020202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sz="1100" dirty="0">
                <a:effectLst/>
                <a:latin typeface="Arial" panose="020B0604020202020204" pitchFamily="34" charset="0"/>
                <a:ea typeface="Calibri" panose="020F0502020204030204" pitchFamily="34" charset="0"/>
                <a:cs typeface="Times New Roman" panose="02020603050405020304" pitchFamily="18" charset="0"/>
              </a:rPr>
              <a:t>Cieľom tohto dňa je zvýšenie verejného povedomia o zdravom životnom štýle a dôležitosti primeraných pohybových aktivít pre fyzické a duševné zdravie. Prieskum </a:t>
            </a:r>
            <a:r>
              <a:rPr lang="sk-SK" sz="1100" dirty="0" err="1">
                <a:effectLst/>
                <a:latin typeface="Arial" panose="020B0604020202020204" pitchFamily="34" charset="0"/>
                <a:ea typeface="Calibri" panose="020F0502020204030204" pitchFamily="34" charset="0"/>
                <a:cs typeface="Times New Roman" panose="02020603050405020304" pitchFamily="18" charset="0"/>
              </a:rPr>
              <a:t>VšZP</a:t>
            </a:r>
            <a:r>
              <a:rPr lang="sk-SK" sz="1100" dirty="0">
                <a:effectLst/>
                <a:latin typeface="Arial" panose="020B0604020202020204" pitchFamily="34" charset="0"/>
                <a:ea typeface="Calibri" panose="020F0502020204030204" pitchFamily="34" charset="0"/>
                <a:cs typeface="Times New Roman" panose="02020603050405020304" pitchFamily="18" charset="0"/>
              </a:rPr>
              <a:t> preukázal, že pod zhoršený duševný stav rodičov sa výrazne podpísala aj pandémia a obmedzenia s tým spojené. V prieskume 37 % dospelých označilo svoj duševný stav za vynikajúci alebo veľmi dobrý. Za dobrý ho označilo 49 % a </a:t>
            </a:r>
            <a:r>
              <a:rPr lang="sk-SK" sz="1100" b="1" dirty="0">
                <a:effectLst/>
                <a:latin typeface="Arial" panose="020B0604020202020204" pitchFamily="34" charset="0"/>
                <a:ea typeface="Calibri" panose="020F0502020204030204" pitchFamily="34" charset="0"/>
                <a:cs typeface="Times New Roman" panose="02020603050405020304" pitchFamily="18" charset="0"/>
              </a:rPr>
              <a:t>za dostatočný až zlý ho považuje až 13 percent </a:t>
            </a:r>
            <a:r>
              <a:rPr lang="sk-SK" sz="1100" dirty="0">
                <a:effectLst/>
                <a:latin typeface="Arial" panose="020B0604020202020204" pitchFamily="34" charset="0"/>
                <a:ea typeface="Calibri" panose="020F0502020204030204" pitchFamily="34" charset="0"/>
                <a:cs typeface="Times New Roman" panose="02020603050405020304" pitchFamily="18" charset="0"/>
              </a:rPr>
              <a:t>opýtaných rodičov. V porovnaní s predchádzajúcimi prieskumami sa ukazuje </a:t>
            </a:r>
            <a:r>
              <a:rPr lang="sk-SK" sz="1100" b="1" dirty="0">
                <a:effectLst/>
                <a:latin typeface="Arial" panose="020B0604020202020204" pitchFamily="34" charset="0"/>
                <a:ea typeface="Calibri" panose="020F0502020204030204" pitchFamily="34" charset="0"/>
                <a:cs typeface="Times New Roman" panose="02020603050405020304" pitchFamily="18" charset="0"/>
              </a:rPr>
              <a:t>trend zhoršujúceho sa duševného zdravia dospelej populácie</a:t>
            </a:r>
            <a:r>
              <a:rPr lang="sk-SK" sz="1100" dirty="0">
                <a:effectLst/>
                <a:latin typeface="Arial" panose="020B0604020202020204" pitchFamily="34" charset="0"/>
                <a:ea typeface="Calibri" panose="020F0502020204030204" pitchFamily="34" charset="0"/>
                <a:cs typeface="Times New Roman" panose="02020603050405020304" pitchFamily="18" charset="0"/>
              </a:rPr>
              <a:t>.</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Nadpis 18">
            <a:extLst>
              <a:ext uri="{FF2B5EF4-FFF2-40B4-BE49-F238E27FC236}">
                <a16:creationId xmlns:a16="http://schemas.microsoft.com/office/drawing/2014/main" id="{EEE263F6-2A7A-9E44-B658-2C88FDA98E07}"/>
              </a:ext>
            </a:extLst>
          </p:cNvPr>
          <p:cNvSpPr>
            <a:spLocks noGrp="1"/>
          </p:cNvSpPr>
          <p:nvPr>
            <p:ph type="title" hasCustomPrompt="1"/>
          </p:nvPr>
        </p:nvSpPr>
        <p:spPr>
          <a:xfrm>
            <a:off x="1034282" y="431081"/>
            <a:ext cx="7550941" cy="438582"/>
          </a:xfrm>
        </p:spPr>
        <p:txBody>
          <a:bodyPr wrap="square" anchor="ctr">
            <a:spAutoFit/>
          </a:bodyPr>
          <a:lstStyle>
            <a:lvl1pPr algn="l">
              <a:defRPr sz="2500" b="1" i="0" cap="all" spc="-120" baseline="0">
                <a:solidFill>
                  <a:srgbClr val="029B9C"/>
                </a:solidFill>
                <a:latin typeface="+mn-lt"/>
              </a:defRPr>
            </a:lvl1pPr>
          </a:lstStyle>
          <a:p>
            <a:r>
              <a:rPr lang="sk-SK" dirty="0"/>
              <a:t>STATION PRESENTASION</a:t>
            </a:r>
          </a:p>
        </p:txBody>
      </p:sp>
    </p:spTree>
    <p:extLst>
      <p:ext uri="{BB962C8B-B14F-4D97-AF65-F5344CB8AC3E}">
        <p14:creationId xmlns:p14="http://schemas.microsoft.com/office/powerpoint/2010/main" val="150145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Obrázok s popisom">
    <p:spTree>
      <p:nvGrpSpPr>
        <p:cNvPr id="1" name=""/>
        <p:cNvGrpSpPr/>
        <p:nvPr/>
      </p:nvGrpSpPr>
      <p:grpSpPr>
        <a:xfrm>
          <a:off x="0" y="0"/>
          <a:ext cx="0" cy="0"/>
          <a:chOff x="0" y="0"/>
          <a:chExt cx="0" cy="0"/>
        </a:xfrm>
      </p:grpSpPr>
      <p:pic>
        <p:nvPicPr>
          <p:cNvPr id="15" name="Obrázo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Google Shape;26;p4"/>
          <p:cNvSpPr>
            <a:spLocks noGrp="1"/>
          </p:cNvSpPr>
          <p:nvPr>
            <p:ph type="pic" idx="11"/>
          </p:nvPr>
        </p:nvSpPr>
        <p:spPr>
          <a:xfrm>
            <a:off x="-505683" y="4570638"/>
            <a:ext cx="2667000" cy="2666609"/>
          </a:xfrm>
          <a:prstGeom prst="ellipse">
            <a:avLst/>
          </a:prstGeom>
          <a:noFill/>
          <a:ln w="9525" cap="flat" cmpd="sng">
            <a:solidFill>
              <a:srgbClr val="E93B79"/>
            </a:solidFill>
            <a:prstDash val="solid"/>
            <a:round/>
            <a:headEnd type="none" w="sm" len="sm"/>
            <a:tailEnd type="none" w="sm" len="sm"/>
          </a:ln>
        </p:spPr>
      </p:sp>
      <p:sp>
        <p:nvSpPr>
          <p:cNvPr id="9" name="Zástupný objekt pre text 8"/>
          <p:cNvSpPr>
            <a:spLocks noGrp="1"/>
          </p:cNvSpPr>
          <p:nvPr>
            <p:ph type="body" sz="quarter" idx="12" hasCustomPrompt="1"/>
          </p:nvPr>
        </p:nvSpPr>
        <p:spPr>
          <a:xfrm>
            <a:off x="1078992" y="1867332"/>
            <a:ext cx="9107423" cy="4437951"/>
          </a:xfrm>
        </p:spPr>
        <p:txBody>
          <a:bodyPr/>
          <a:lstStyle>
            <a:lvl1pPr marL="0" indent="0">
              <a:buNone/>
              <a:defRPr baseline="0"/>
            </a:lvl1pPr>
          </a:lstStyle>
          <a:p>
            <a:pPr lvl="0"/>
            <a:r>
              <a:rPr lang="sk-SK" dirty="0"/>
              <a:t>Pod nadpis</a:t>
            </a:r>
          </a:p>
          <a:p>
            <a:r>
              <a:rPr lang="sk-SK" sz="1100" b="1" dirty="0">
                <a:effectLst/>
                <a:latin typeface="Arial" panose="020B0604020202020204" pitchFamily="34" charset="0"/>
                <a:ea typeface="Calibri" panose="020F0502020204030204" pitchFamily="34" charset="0"/>
                <a:cs typeface="Times New Roman" panose="02020603050405020304" pitchFamily="18" charset="0"/>
              </a:rPr>
              <a:t>Pred pandémiou viac ako polovica Slovákov hodnotila svoj duševný stav ako veľmi dobrý, dnes je to už len niečo cez 30 %.  Z prieskumu* Všeobecnej zdravotnej poisťovne vyplýva, že existujú nemalé skupiny ľudí, ktoré už teraz priamo priznávajú „nie dobrú“ kondíciu duševného zdravia. Pozitívny vplyv na psychiku má i pravidelný pohyb na čo upozorňuje aj dnešný Svetový deň - Pohybom ku zdraviu.</a:t>
            </a:r>
            <a:endParaRPr lang="sk-S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Nadpis 18">
            <a:extLst>
              <a:ext uri="{FF2B5EF4-FFF2-40B4-BE49-F238E27FC236}">
                <a16:creationId xmlns:a16="http://schemas.microsoft.com/office/drawing/2014/main" id="{EEE263F6-2A7A-9E44-B658-2C88FDA98E07}"/>
              </a:ext>
            </a:extLst>
          </p:cNvPr>
          <p:cNvSpPr>
            <a:spLocks noGrp="1"/>
          </p:cNvSpPr>
          <p:nvPr>
            <p:ph type="title" hasCustomPrompt="1"/>
          </p:nvPr>
        </p:nvSpPr>
        <p:spPr>
          <a:xfrm>
            <a:off x="1034282" y="431081"/>
            <a:ext cx="7550941" cy="438582"/>
          </a:xfrm>
        </p:spPr>
        <p:txBody>
          <a:bodyPr wrap="square" anchor="ctr">
            <a:spAutoFit/>
          </a:bodyPr>
          <a:lstStyle>
            <a:lvl1pPr algn="l">
              <a:defRPr sz="2500" b="1" i="0" cap="all" spc="-120" baseline="0">
                <a:solidFill>
                  <a:srgbClr val="029B9C"/>
                </a:solidFill>
                <a:latin typeface="+mn-lt"/>
              </a:defRPr>
            </a:lvl1pPr>
          </a:lstStyle>
          <a:p>
            <a:r>
              <a:rPr lang="sk-SK" dirty="0"/>
              <a:t>STATION PRESENTASION</a:t>
            </a:r>
          </a:p>
        </p:txBody>
      </p:sp>
    </p:spTree>
    <p:extLst>
      <p:ext uri="{BB962C8B-B14F-4D97-AF65-F5344CB8AC3E}">
        <p14:creationId xmlns:p14="http://schemas.microsoft.com/office/powerpoint/2010/main" val="3417586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D76AFD16-02D1-C549-8E84-741D5CDB2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AEF74473-291D-2B4F-AC11-38F7386295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DE12B2B0-DA29-834B-97FB-F862CFC51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3EA13-7CB6-DA47-998C-5031032A88F3}" type="datetimeFigureOut">
              <a:rPr lang="sk-SK" smtClean="0"/>
              <a:t>15. 10. 2025</a:t>
            </a:fld>
            <a:endParaRPr lang="sk-SK"/>
          </a:p>
        </p:txBody>
      </p:sp>
      <p:sp>
        <p:nvSpPr>
          <p:cNvPr id="5" name="Zástupný objekt pre pätu 4">
            <a:extLst>
              <a:ext uri="{FF2B5EF4-FFF2-40B4-BE49-F238E27FC236}">
                <a16:creationId xmlns:a16="http://schemas.microsoft.com/office/drawing/2014/main" id="{CAC51078-75A0-CA4A-B148-582B87A8C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10FD5723-EF76-9C4B-BFDB-A75335730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669E6-060F-1040-83AE-08A54A452C3C}" type="slidenum">
              <a:rPr lang="sk-SK" smtClean="0"/>
              <a:t>‹#›</a:t>
            </a:fld>
            <a:endParaRPr lang="sk-SK"/>
          </a:p>
        </p:txBody>
      </p:sp>
    </p:spTree>
    <p:extLst>
      <p:ext uri="{BB962C8B-B14F-4D97-AF65-F5344CB8AC3E}">
        <p14:creationId xmlns:p14="http://schemas.microsoft.com/office/powerpoint/2010/main" val="191408343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8" r:id="rId3"/>
    <p:sldLayoutId id="2147483669" r:id="rId4"/>
    <p:sldLayoutId id="2147483672" r:id="rId5"/>
    <p:sldLayoutId id="2147483663" r:id="rId6"/>
    <p:sldLayoutId id="2147483667" r:id="rId7"/>
    <p:sldLayoutId id="2147483662" r:id="rId8"/>
    <p:sldLayoutId id="2147483671" r:id="rId9"/>
    <p:sldLayoutId id="2147483664" r:id="rId10"/>
    <p:sldLayoutId id="2147483666" r:id="rId11"/>
    <p:sldLayoutId id="2147483670" r:id="rId12"/>
    <p:sldLayoutId id="2147483665" r:id="rId13"/>
    <p:sldLayoutId id="214748365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70C48EAD-3CD5-C94F-BB54-0A396242B3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6F0E3364-E531-344D-BEB1-97A177602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DBB6A054-B703-9346-BF47-95D668C57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0EB4C-D9AF-534E-8D79-4BD115171140}" type="datetimeFigureOut">
              <a:rPr lang="sk-SK" smtClean="0"/>
              <a:t>15. 10. 2025</a:t>
            </a:fld>
            <a:endParaRPr lang="sk-SK"/>
          </a:p>
        </p:txBody>
      </p:sp>
      <p:sp>
        <p:nvSpPr>
          <p:cNvPr id="5" name="Zástupný objekt pre pätu 4">
            <a:extLst>
              <a:ext uri="{FF2B5EF4-FFF2-40B4-BE49-F238E27FC236}">
                <a16:creationId xmlns:a16="http://schemas.microsoft.com/office/drawing/2014/main" id="{5049A58A-2D30-4143-903B-4C7DA7253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BBD771F8-232B-0449-93F0-ED60BD48D6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B161D-E94F-BC40-B83B-DA0A79D35F39}" type="slidenum">
              <a:rPr lang="sk-SK" smtClean="0"/>
              <a:t>‹#›</a:t>
            </a:fld>
            <a:endParaRPr lang="sk-SK"/>
          </a:p>
        </p:txBody>
      </p:sp>
    </p:spTree>
    <p:extLst>
      <p:ext uri="{BB962C8B-B14F-4D97-AF65-F5344CB8AC3E}">
        <p14:creationId xmlns:p14="http://schemas.microsoft.com/office/powerpoint/2010/main" val="89819000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minedu.sk/zoznam-programov-verejne-zdravotne-poistenie-v-sr/"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594" y="1786531"/>
            <a:ext cx="10515600" cy="2308324"/>
          </a:xfrm>
        </p:spPr>
        <p:txBody>
          <a:bodyPr/>
          <a:lstStyle/>
          <a:p>
            <a:r>
              <a:rPr lang="sk-SK" sz="4800" dirty="0"/>
              <a:t>Vstup a zotrvanie v systéme verejného zdravotného poistenia v SR  </a:t>
            </a:r>
          </a:p>
        </p:txBody>
      </p:sp>
      <p:sp>
        <p:nvSpPr>
          <p:cNvPr id="6" name="Zástupný objekt pre text 5"/>
          <p:cNvSpPr>
            <a:spLocks noGrp="1"/>
          </p:cNvSpPr>
          <p:nvPr>
            <p:ph type="body" sz="quarter" idx="11"/>
          </p:nvPr>
        </p:nvSpPr>
        <p:spPr>
          <a:xfrm>
            <a:off x="821594" y="5609521"/>
            <a:ext cx="4084514" cy="1200329"/>
          </a:xfrm>
        </p:spPr>
        <p:txBody>
          <a:bodyPr/>
          <a:lstStyle/>
          <a:p>
            <a:r>
              <a:rPr lang="sk-SK" dirty="0"/>
              <a:t>10.06.2025</a:t>
            </a:r>
          </a:p>
          <a:p>
            <a:r>
              <a:rPr lang="sk-SK" dirty="0"/>
              <a:t>Ing. Zuzana Straka Piecuchová</a:t>
            </a:r>
          </a:p>
          <a:p>
            <a:r>
              <a:rPr lang="sk-SK" dirty="0"/>
              <a:t>Všeobecná zdravotná poisťovňa, a.s.</a:t>
            </a:r>
          </a:p>
        </p:txBody>
      </p:sp>
    </p:spTree>
    <p:extLst>
      <p:ext uri="{BB962C8B-B14F-4D97-AF65-F5344CB8AC3E}">
        <p14:creationId xmlns:p14="http://schemas.microsoft.com/office/powerpoint/2010/main" val="69711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298" y="1623460"/>
            <a:ext cx="6733542" cy="1325563"/>
          </a:xfrm>
        </p:spPr>
        <p:txBody>
          <a:bodyPr/>
          <a:lstStyle/>
          <a:p>
            <a:r>
              <a:rPr lang="sk-SK" dirty="0"/>
              <a:t>                          Ďakujem za Váš čas!</a:t>
            </a:r>
          </a:p>
        </p:txBody>
      </p:sp>
      <p:pic>
        <p:nvPicPr>
          <p:cNvPr id="3" name="Zástupný objekt pre obrázok 10">
            <a:extLst>
              <a:ext uri="{FF2B5EF4-FFF2-40B4-BE49-F238E27FC236}">
                <a16:creationId xmlns:a16="http://schemas.microsoft.com/office/drawing/2014/main" id="{DB7AD6AF-F53B-2A35-5C2F-3D5492A420B6}"/>
              </a:ext>
            </a:extLst>
          </p:cNvPr>
          <p:cNvPicPr>
            <a:picLocks noChangeAspect="1"/>
          </p:cNvPicPr>
          <p:nvPr/>
        </p:nvPicPr>
        <p:blipFill>
          <a:blip r:embed="rId2"/>
          <a:srcRect t="4561" b="4561"/>
          <a:stretch/>
        </p:blipFill>
        <p:spPr>
          <a:xfrm>
            <a:off x="500603" y="3481689"/>
            <a:ext cx="2667000" cy="2666609"/>
          </a:xfrm>
          <a:prstGeom prst="ellipse">
            <a:avLst/>
          </a:prstGeom>
        </p:spPr>
      </p:pic>
      <p:sp>
        <p:nvSpPr>
          <p:cNvPr id="5" name="BlokTextu 4">
            <a:extLst>
              <a:ext uri="{FF2B5EF4-FFF2-40B4-BE49-F238E27FC236}">
                <a16:creationId xmlns:a16="http://schemas.microsoft.com/office/drawing/2014/main" id="{12FFD550-C4D6-63D9-B3C1-157D83C58137}"/>
              </a:ext>
            </a:extLst>
          </p:cNvPr>
          <p:cNvSpPr txBox="1"/>
          <p:nvPr/>
        </p:nvSpPr>
        <p:spPr>
          <a:xfrm>
            <a:off x="3512321" y="6038608"/>
            <a:ext cx="7968848" cy="369332"/>
          </a:xfrm>
          <a:prstGeom prst="rect">
            <a:avLst/>
          </a:prstGeom>
          <a:noFill/>
        </p:spPr>
        <p:txBody>
          <a:bodyPr wrap="none" rtlCol="0">
            <a:spAutoFit/>
          </a:bodyPr>
          <a:lstStyle/>
          <a:p>
            <a:r>
              <a:rPr lang="sk-SK" dirty="0"/>
              <a:t>V prípade potreby mňa neváhajte kontaktovať: zuzana.piecuchova@vszp.sk</a:t>
            </a:r>
          </a:p>
        </p:txBody>
      </p:sp>
    </p:spTree>
    <p:extLst>
      <p:ext uri="{BB962C8B-B14F-4D97-AF65-F5344CB8AC3E}">
        <p14:creationId xmlns:p14="http://schemas.microsoft.com/office/powerpoint/2010/main" val="40947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4"/>
          <p:cNvSpPr>
            <a:spLocks noGrp="1"/>
          </p:cNvSpPr>
          <p:nvPr>
            <p:ph type="body" sz="quarter" idx="10"/>
          </p:nvPr>
        </p:nvSpPr>
        <p:spPr>
          <a:xfrm>
            <a:off x="1034282" y="2159806"/>
            <a:ext cx="9351093" cy="4130132"/>
          </a:xfrm>
        </p:spPr>
        <p:txBody>
          <a:bodyPr/>
          <a:lstStyle/>
          <a:p>
            <a:pPr marL="342900" indent="-342900">
              <a:buAutoNum type="arabicPeriod"/>
            </a:pPr>
            <a:r>
              <a:rPr lang="sk-SK" dirty="0"/>
              <a:t>Právny rámec verejného zdravotného poistenia v SR</a:t>
            </a:r>
          </a:p>
          <a:p>
            <a:pPr marL="342900" indent="-342900">
              <a:buAutoNum type="arabicPeriod"/>
            </a:pPr>
            <a:r>
              <a:rPr lang="sk-SK" dirty="0"/>
              <a:t>Vstup do VZP v SR – osoby prichádzajúce z EÚ, EHP, Švajčiarsko a V. Británia</a:t>
            </a:r>
          </a:p>
          <a:p>
            <a:pPr marL="342900" indent="-342900">
              <a:buAutoNum type="arabicPeriod"/>
            </a:pPr>
            <a:r>
              <a:rPr lang="sk-SK" dirty="0"/>
              <a:t>Vstup do VZP v SR – osoby prichádzajúce z tzv. tretích krajín</a:t>
            </a:r>
          </a:p>
          <a:p>
            <a:pPr marL="342900" indent="-342900">
              <a:buAutoNum type="arabicPeriod"/>
            </a:pPr>
            <a:r>
              <a:rPr lang="sk-SK" dirty="0"/>
              <a:t>Špeciálne prípady – vyslanie do zahraničia, súbeh vykonávaných činností v SR a v zahraničí</a:t>
            </a:r>
          </a:p>
          <a:p>
            <a:pPr marL="342900" indent="-342900">
              <a:buAutoNum type="arabicPeriod"/>
            </a:pPr>
            <a:r>
              <a:rPr lang="sk-SK" dirty="0"/>
              <a:t>Priestor na otázky</a:t>
            </a:r>
          </a:p>
          <a:p>
            <a:endParaRPr lang="sk-SK" dirty="0"/>
          </a:p>
        </p:txBody>
      </p:sp>
      <p:sp>
        <p:nvSpPr>
          <p:cNvPr id="2" name="Nadpis 1"/>
          <p:cNvSpPr>
            <a:spLocks noGrp="1"/>
          </p:cNvSpPr>
          <p:nvPr>
            <p:ph type="title"/>
          </p:nvPr>
        </p:nvSpPr>
        <p:spPr/>
        <p:txBody>
          <a:bodyPr/>
          <a:lstStyle/>
          <a:p>
            <a:r>
              <a:rPr lang="sk-SK" dirty="0"/>
              <a:t>PROGRAM</a:t>
            </a:r>
          </a:p>
        </p:txBody>
      </p:sp>
    </p:spTree>
    <p:extLst>
      <p:ext uri="{BB962C8B-B14F-4D97-AF65-F5344CB8AC3E}">
        <p14:creationId xmlns:p14="http://schemas.microsoft.com/office/powerpoint/2010/main" val="175949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objekt pre text 6"/>
          <p:cNvSpPr>
            <a:spLocks noGrp="1"/>
          </p:cNvSpPr>
          <p:nvPr>
            <p:ph type="body" sz="quarter" idx="12"/>
          </p:nvPr>
        </p:nvSpPr>
        <p:spPr>
          <a:xfrm>
            <a:off x="1078992" y="1298961"/>
            <a:ext cx="9107423" cy="5006323"/>
          </a:xfrm>
        </p:spPr>
        <p:txBody>
          <a:bodyPr>
            <a:normAutofit/>
          </a:bodyPr>
          <a:lstStyle/>
          <a:p>
            <a:r>
              <a:rPr lang="sk-SK" sz="1400" b="1" dirty="0"/>
              <a:t>Verejne zdravotne poistené v SR sú osoby, na ktoré sa vzťahujú slovenské právne predpisy a ktoré sa nachádzajú v tzv. osobnom rozsahu zákona č.580/2004 Z.z. o zdravotnom poistení.  </a:t>
            </a:r>
          </a:p>
          <a:p>
            <a:endParaRPr lang="sk-SK" sz="1400" b="1" dirty="0"/>
          </a:p>
          <a:p>
            <a:r>
              <a:rPr lang="sk-SK" sz="1400" b="1" dirty="0"/>
              <a:t>Na koho a v akej situácii sa vzťahujú slovenské právne predpisy?</a:t>
            </a:r>
          </a:p>
          <a:p>
            <a:pPr marL="285750" indent="-285750">
              <a:buFont typeface="Wingdings" panose="05000000000000000000" pitchFamily="2" charset="2"/>
              <a:buChar char="ü"/>
            </a:pPr>
            <a:r>
              <a:rPr lang="sk-SK" sz="1400" dirty="0"/>
              <a:t>Osoby s bydliskom na území SR</a:t>
            </a:r>
          </a:p>
          <a:p>
            <a:pPr marL="285750" indent="-285750">
              <a:buFont typeface="Wingdings" panose="05000000000000000000" pitchFamily="2" charset="2"/>
              <a:buChar char="ü"/>
            </a:pPr>
            <a:r>
              <a:rPr lang="sk-SK" sz="1400" dirty="0"/>
              <a:t>Osoby zamestnané na území SR</a:t>
            </a:r>
          </a:p>
          <a:p>
            <a:pPr marL="285750" indent="-285750">
              <a:buFont typeface="Wingdings" panose="05000000000000000000" pitchFamily="2" charset="2"/>
              <a:buChar char="ü"/>
            </a:pPr>
            <a:r>
              <a:rPr lang="sk-SK" sz="1400" dirty="0"/>
              <a:t>Osoby vykonávajúce SZČ na území SR</a:t>
            </a:r>
          </a:p>
          <a:p>
            <a:pPr marL="285750" indent="-285750">
              <a:buFont typeface="Wingdings" panose="05000000000000000000" pitchFamily="2" charset="2"/>
              <a:buChar char="ü"/>
            </a:pPr>
            <a:r>
              <a:rPr lang="sk-SK" sz="1400" dirty="0"/>
              <a:t>Osoby poberajúce dôchodok zo SR</a:t>
            </a:r>
          </a:p>
          <a:p>
            <a:pPr marL="285750" indent="-285750">
              <a:buFont typeface="Wingdings" panose="05000000000000000000" pitchFamily="2" charset="2"/>
              <a:buChar char="ü"/>
            </a:pPr>
            <a:r>
              <a:rPr lang="sk-SK" sz="1400" dirty="0"/>
              <a:t>Osoby s rodinnou väzbou na inú osobu, na ktorú sa vzťahujú SK právne predpisy</a:t>
            </a:r>
          </a:p>
          <a:p>
            <a:r>
              <a:rPr lang="sk-SK" sz="1400" b="1" dirty="0"/>
              <a:t>           </a:t>
            </a:r>
          </a:p>
          <a:p>
            <a:r>
              <a:rPr lang="sk-SK" sz="1400" b="1" dirty="0"/>
              <a:t>Ktoré z vyššie uvedených osôb, sú VZP v SR?</a:t>
            </a:r>
          </a:p>
          <a:p>
            <a:r>
              <a:rPr lang="sk-SK" sz="1400" dirty="0"/>
              <a:t>Všetky osoby, ktoré splňujú podmienky v zmysle zákona č.580/2004 Z.z. o zdravotnom poistení §3 ods.2, 3 alebo 4. </a:t>
            </a:r>
          </a:p>
          <a:p>
            <a:endParaRPr lang="sk-SK" sz="1400" b="1" dirty="0"/>
          </a:p>
        </p:txBody>
      </p:sp>
      <p:sp>
        <p:nvSpPr>
          <p:cNvPr id="2" name="Nadpis 1"/>
          <p:cNvSpPr>
            <a:spLocks noGrp="1"/>
          </p:cNvSpPr>
          <p:nvPr>
            <p:ph type="title"/>
          </p:nvPr>
        </p:nvSpPr>
        <p:spPr>
          <a:xfrm>
            <a:off x="1034282" y="327206"/>
            <a:ext cx="7861890" cy="646331"/>
          </a:xfrm>
        </p:spPr>
        <p:txBody>
          <a:bodyPr/>
          <a:lstStyle/>
          <a:p>
            <a:pPr marL="342900" indent="-342900">
              <a:buAutoNum type="arabicPeriod"/>
            </a:pPr>
            <a:r>
              <a:rPr lang="sk-SK" sz="2000" dirty="0"/>
              <a:t>Právny rámec verejného zdravotného poistenia v SR</a:t>
            </a:r>
          </a:p>
        </p:txBody>
      </p:sp>
      <p:pic>
        <p:nvPicPr>
          <p:cNvPr id="10" name="Zástupný objekt pre obrázok 9">
            <a:extLst>
              <a:ext uri="{FF2B5EF4-FFF2-40B4-BE49-F238E27FC236}">
                <a16:creationId xmlns:a16="http://schemas.microsoft.com/office/drawing/2014/main" id="{4C44A80D-E06D-3AE3-BB88-895D79AABE8B}"/>
              </a:ext>
            </a:extLst>
          </p:cNvPr>
          <p:cNvPicPr>
            <a:picLocks noGrp="1" noChangeAspect="1"/>
          </p:cNvPicPr>
          <p:nvPr>
            <p:ph type="pic" idx="11"/>
          </p:nvPr>
        </p:nvPicPr>
        <p:blipFill>
          <a:blip r:embed="rId3"/>
          <a:srcRect l="16675" r="16675"/>
          <a:stretch/>
        </p:blipFill>
        <p:spPr>
          <a:xfrm>
            <a:off x="10186415" y="3881003"/>
            <a:ext cx="2667000" cy="2666609"/>
          </a:xfrm>
        </p:spPr>
      </p:pic>
    </p:spTree>
    <p:extLst>
      <p:ext uri="{BB962C8B-B14F-4D97-AF65-F5344CB8AC3E}">
        <p14:creationId xmlns:p14="http://schemas.microsoft.com/office/powerpoint/2010/main" val="231744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ástupný objekt pre text 4"/>
          <p:cNvSpPr>
            <a:spLocks noGrp="1"/>
          </p:cNvSpPr>
          <p:nvPr>
            <p:ph type="body" sz="quarter" idx="13"/>
          </p:nvPr>
        </p:nvSpPr>
        <p:spPr>
          <a:xfrm>
            <a:off x="1028700" y="1264779"/>
            <a:ext cx="8915399" cy="4641072"/>
          </a:xfrm>
        </p:spPr>
        <p:txBody>
          <a:bodyPr>
            <a:normAutofit/>
          </a:bodyPr>
          <a:lstStyle/>
          <a:p>
            <a:pPr marL="180340" algn="just"/>
            <a:endParaRPr lang="sk-SK" sz="1200" dirty="0">
              <a:effectLst/>
              <a:ea typeface="Times New Roman" panose="02020603050405020304" pitchFamily="18" charset="0"/>
              <a:cs typeface="Times New Roman" panose="02020603050405020304" pitchFamily="18" charset="0"/>
            </a:endParaRPr>
          </a:p>
          <a:p>
            <a:pPr marL="180340" algn="just"/>
            <a:endParaRPr lang="sk-SK" sz="1200" dirty="0">
              <a:effectLst/>
              <a:ea typeface="Times New Roman" panose="02020603050405020304" pitchFamily="18" charset="0"/>
              <a:cs typeface="Times New Roman" panose="02020603050405020304" pitchFamily="18" charset="0"/>
            </a:endParaRPr>
          </a:p>
        </p:txBody>
      </p:sp>
      <p:sp>
        <p:nvSpPr>
          <p:cNvPr id="2" name="Nadpis 1"/>
          <p:cNvSpPr>
            <a:spLocks noGrp="1"/>
          </p:cNvSpPr>
          <p:nvPr>
            <p:ph type="title"/>
          </p:nvPr>
        </p:nvSpPr>
        <p:spPr>
          <a:xfrm>
            <a:off x="1034282" y="465706"/>
            <a:ext cx="7550941" cy="369332"/>
          </a:xfrm>
        </p:spPr>
        <p:txBody>
          <a:bodyPr/>
          <a:lstStyle/>
          <a:p>
            <a:r>
              <a:rPr lang="sk-SK" sz="2000" dirty="0"/>
              <a:t>Verejné zdravotné poistenie v SR</a:t>
            </a:r>
          </a:p>
        </p:txBody>
      </p:sp>
      <p:sp>
        <p:nvSpPr>
          <p:cNvPr id="5" name="Zástupný objekt pre text 6">
            <a:extLst>
              <a:ext uri="{FF2B5EF4-FFF2-40B4-BE49-F238E27FC236}">
                <a16:creationId xmlns:a16="http://schemas.microsoft.com/office/drawing/2014/main" id="{E14D7DF1-6A90-5855-D075-AD8BD99D052A}"/>
              </a:ext>
            </a:extLst>
          </p:cNvPr>
          <p:cNvSpPr>
            <a:spLocks noGrp="1"/>
          </p:cNvSpPr>
          <p:nvPr>
            <p:ph type="body" sz="quarter" idx="12"/>
          </p:nvPr>
        </p:nvSpPr>
        <p:spPr>
          <a:xfrm>
            <a:off x="1078992" y="1298961"/>
            <a:ext cx="9355423" cy="5006323"/>
          </a:xfrm>
        </p:spPr>
        <p:txBody>
          <a:bodyPr>
            <a:normAutofit/>
          </a:bodyPr>
          <a:lstStyle/>
          <a:p>
            <a:r>
              <a:rPr lang="sk-SK" sz="1400" b="1" dirty="0">
                <a:solidFill>
                  <a:schemeClr val="tx1"/>
                </a:solidFill>
              </a:rPr>
              <a:t>Verejne zdravotne poistená (VZP) v SR je osoba, ktorá:</a:t>
            </a:r>
          </a:p>
          <a:p>
            <a:pPr marL="285750" indent="-285750">
              <a:buFont typeface="Wingdings" panose="05000000000000000000" pitchFamily="2" charset="2"/>
              <a:buChar char="ü"/>
            </a:pPr>
            <a:r>
              <a:rPr lang="sk-SK" sz="1400" b="1" dirty="0">
                <a:solidFill>
                  <a:schemeClr val="tx1"/>
                </a:solidFill>
              </a:rPr>
              <a:t>má na území SR trvalý pobyt (ak nie sú splnené podmienky pre zánik VZP v SR), alebo</a:t>
            </a:r>
          </a:p>
          <a:p>
            <a:pPr marL="285750" indent="-285750">
              <a:buFont typeface="Wingdings" panose="05000000000000000000" pitchFamily="2" charset="2"/>
              <a:buChar char="ü"/>
            </a:pPr>
            <a:r>
              <a:rPr lang="sk-SK" sz="1400" b="1" dirty="0">
                <a:solidFill>
                  <a:schemeClr val="tx1"/>
                </a:solidFill>
              </a:rPr>
              <a:t>nemá na území SR trvalý pobyt a </a:t>
            </a:r>
          </a:p>
          <a:p>
            <a:endParaRPr lang="sk-SK" sz="1400" b="1" dirty="0"/>
          </a:p>
          <a:p>
            <a:pPr marL="971550" lvl="1" indent="-285750" algn="just">
              <a:buFont typeface="Wingdings" panose="05000000000000000000" pitchFamily="2" charset="2"/>
              <a:buChar char="q"/>
            </a:pPr>
            <a:r>
              <a:rPr lang="sk-SK" sz="1200" b="0" i="0" dirty="0">
                <a:solidFill>
                  <a:srgbClr val="000000"/>
                </a:solidFill>
                <a:effectLst/>
              </a:rPr>
              <a:t>vykonáva u zamestnávateľa, ktorý má sídlo alebo stálu prevádzkareň na území Slovenskej republiky alebo je organizačnou zložkou podniku zahraničnej osoby na území Slovenskej republiky, zárobkovú činnosť podľa § 10b ods. 1 písm. a) dohodnutú s mesačným príjmom z tejto činnosti najmenej v sume určenej osobitným predpisom pre zamestnanca odmeňovaného mesačnou mzdou, alebo</a:t>
            </a:r>
          </a:p>
          <a:p>
            <a:pPr marL="971550" lvl="1" indent="-285750" algn="just">
              <a:buFont typeface="Wingdings" panose="05000000000000000000" pitchFamily="2" charset="2"/>
              <a:buChar char="q"/>
            </a:pPr>
            <a:r>
              <a:rPr lang="sk-SK" sz="1200" b="0" i="0" dirty="0">
                <a:solidFill>
                  <a:srgbClr val="000000"/>
                </a:solidFill>
                <a:effectLst/>
              </a:rPr>
              <a:t>vykonáva alebo má oprávnenie vykonávať na území Slovenskej republiky samostatnú zárobkovú činnosť podľa § 10b ods. 1 písm. b) a ods. 2 a 3 a má povolenie na pobyt na území Slovenskej republiky, alebo</a:t>
            </a:r>
          </a:p>
          <a:p>
            <a:pPr marL="971550" lvl="1" indent="-285750" algn="just">
              <a:buFont typeface="Wingdings" panose="05000000000000000000" pitchFamily="2" charset="2"/>
              <a:buChar char="q"/>
            </a:pPr>
            <a:r>
              <a:rPr lang="sk-SK" sz="1200" b="0" i="0" dirty="0">
                <a:solidFill>
                  <a:srgbClr val="000000"/>
                </a:solidFill>
                <a:effectLst/>
              </a:rPr>
              <a:t>je študent z iného členského štátu alebo zahraničný študent študujúci na škole v Slovenskej republike na základe medzinárodnej zmluvy, ktorou je Slovenská republika viazaná alebo žiak alebo študent, ktorý je Slovákom žijúcim v zahraničí</a:t>
            </a:r>
            <a:r>
              <a:rPr lang="sk-SK" sz="1200" b="1" i="0" baseline="30000" dirty="0">
                <a:solidFill>
                  <a:srgbClr val="05507A"/>
                </a:solidFill>
                <a:effectLst/>
              </a:rPr>
              <a:t> </a:t>
            </a:r>
            <a:r>
              <a:rPr lang="sk-SK" sz="1200" b="0" i="0" dirty="0">
                <a:solidFill>
                  <a:srgbClr val="000000"/>
                </a:solidFill>
                <a:effectLst/>
              </a:rPr>
              <a:t>a zároveň študuje na škole v Slovenskej republike, alebo</a:t>
            </a:r>
          </a:p>
          <a:p>
            <a:pPr marL="971550" lvl="1" indent="-285750" algn="just">
              <a:buFont typeface="Wingdings" panose="05000000000000000000" pitchFamily="2" charset="2"/>
              <a:buChar char="q"/>
            </a:pPr>
            <a:r>
              <a:rPr lang="sk-SK" sz="1200" b="0" i="0" dirty="0">
                <a:solidFill>
                  <a:srgbClr val="000000"/>
                </a:solidFill>
                <a:effectLst/>
              </a:rPr>
              <a:t>je nezaopatrený rodinný príslušník, ktorého za takého považujú právne predpisy členského štátu jeho bydliska</a:t>
            </a:r>
            <a:r>
              <a:rPr lang="sk-SK" sz="1200" dirty="0">
                <a:solidFill>
                  <a:srgbClr val="000000"/>
                </a:solidFill>
              </a:rPr>
              <a:t>, alebo </a:t>
            </a:r>
          </a:p>
          <a:p>
            <a:pPr marL="971550" lvl="1" indent="-285750" algn="just">
              <a:buFont typeface="Wingdings" panose="05000000000000000000" pitchFamily="2" charset="2"/>
              <a:buChar char="q"/>
            </a:pPr>
            <a:r>
              <a:rPr lang="sk-SK" sz="1200" b="0" i="0" dirty="0">
                <a:solidFill>
                  <a:srgbClr val="000000"/>
                </a:solidFill>
                <a:effectLst/>
              </a:rPr>
              <a:t>je nezaopatrené dieťa podľa § 11 ods. 7 písm. a) do dovŕšenia 18 roku veku s povolením na pobyt na území Slovenskej republiky,</a:t>
            </a:r>
            <a:r>
              <a:rPr lang="sk-SK" sz="1200" b="1" i="0" baseline="30000" dirty="0">
                <a:solidFill>
                  <a:srgbClr val="05507A"/>
                </a:solidFill>
                <a:effectLst/>
              </a:rPr>
              <a:t> </a:t>
            </a:r>
            <a:r>
              <a:rPr lang="sk-SK" sz="1200" b="0" i="0" dirty="0">
                <a:solidFill>
                  <a:srgbClr val="000000"/>
                </a:solidFill>
                <a:effectLst/>
              </a:rPr>
              <a:t>alebo ktorého pobyt na území Slovenskej republiky je oprávnený podľa osobitného zákona,</a:t>
            </a:r>
            <a:r>
              <a:rPr lang="sk-SK" sz="1200" b="1" i="0" baseline="30000" dirty="0">
                <a:solidFill>
                  <a:srgbClr val="05507A"/>
                </a:solidFill>
                <a:effectLst/>
              </a:rPr>
              <a:t> </a:t>
            </a:r>
            <a:r>
              <a:rPr lang="sk-SK" sz="1200" b="0" i="0" dirty="0">
                <a:solidFill>
                  <a:srgbClr val="000000"/>
                </a:solidFill>
                <a:effectLst/>
              </a:rPr>
              <a:t>ktoré má verejne zdravotne poisteného na území Slovenskej republiky aspoň jedného zákonného zástupcu alebo fyzickú osobu, ktorej bolo zverené do starostlivosti na základe rozhodnutia súdu, alebo</a:t>
            </a:r>
          </a:p>
          <a:p>
            <a:pPr marL="971550" lvl="1" indent="-285750" algn="just">
              <a:buFont typeface="Wingdings" panose="05000000000000000000" pitchFamily="2" charset="2"/>
              <a:buChar char="q"/>
            </a:pPr>
            <a:r>
              <a:rPr lang="sk-SK" sz="1200" b="0" i="0" dirty="0">
                <a:solidFill>
                  <a:srgbClr val="000000"/>
                </a:solidFill>
                <a:effectLst/>
              </a:rPr>
              <a:t>je štipendistom v rámci programu, ktorého vytvorenie schválila vláda Slovenskej republiky, alebo v rámci programu, ktorý sa realizuje na základe medzinárodnej zmluvy, alebo v rámci programu Európskej únie, alebo v rámci programu, ktorý sa realizuje podľa osobitného predpisu,</a:t>
            </a:r>
            <a:r>
              <a:rPr lang="sk-SK" sz="1200" b="1" i="0" baseline="30000" dirty="0">
                <a:solidFill>
                  <a:srgbClr val="05507A"/>
                </a:solidFill>
                <a:effectLst/>
              </a:rPr>
              <a:t> </a:t>
            </a:r>
            <a:r>
              <a:rPr lang="sk-SK" sz="1200" b="0" i="0" dirty="0">
                <a:solidFill>
                  <a:srgbClr val="000000"/>
                </a:solidFill>
                <a:effectLst/>
              </a:rPr>
              <a:t>a ak takejto fyzickej osobe je priznané štipendium na dobu v trvaní viac ako jeden mesiac.</a:t>
            </a:r>
            <a:r>
              <a:rPr lang="sk-SK" sz="1000" b="1" dirty="0"/>
              <a:t>	</a:t>
            </a:r>
          </a:p>
          <a:p>
            <a:endParaRPr lang="sk-SK" sz="1400" b="1" dirty="0"/>
          </a:p>
          <a:p>
            <a:endParaRPr lang="sk-SK" sz="1400" b="1" dirty="0"/>
          </a:p>
        </p:txBody>
      </p:sp>
    </p:spTree>
    <p:extLst>
      <p:ext uri="{BB962C8B-B14F-4D97-AF65-F5344CB8AC3E}">
        <p14:creationId xmlns:p14="http://schemas.microsoft.com/office/powerpoint/2010/main" val="105212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ástupný objekt pre text 4"/>
          <p:cNvSpPr>
            <a:spLocks noGrp="1"/>
          </p:cNvSpPr>
          <p:nvPr>
            <p:ph type="body" sz="quarter" idx="13"/>
          </p:nvPr>
        </p:nvSpPr>
        <p:spPr>
          <a:xfrm>
            <a:off x="1028700" y="1264779"/>
            <a:ext cx="8915399" cy="4641072"/>
          </a:xfrm>
        </p:spPr>
        <p:txBody>
          <a:bodyPr>
            <a:normAutofit/>
          </a:bodyPr>
          <a:lstStyle/>
          <a:p>
            <a:pPr marL="180340" algn="just"/>
            <a:endParaRPr lang="sk-SK" sz="1200" dirty="0">
              <a:effectLst/>
              <a:ea typeface="Times New Roman" panose="02020603050405020304" pitchFamily="18" charset="0"/>
              <a:cs typeface="Times New Roman" panose="02020603050405020304" pitchFamily="18" charset="0"/>
            </a:endParaRPr>
          </a:p>
          <a:p>
            <a:pPr marL="180340" algn="just"/>
            <a:endParaRPr lang="sk-SK" sz="1200" dirty="0">
              <a:effectLst/>
              <a:ea typeface="Times New Roman" panose="02020603050405020304" pitchFamily="18" charset="0"/>
              <a:cs typeface="Times New Roman" panose="02020603050405020304" pitchFamily="18" charset="0"/>
            </a:endParaRPr>
          </a:p>
        </p:txBody>
      </p:sp>
      <p:sp>
        <p:nvSpPr>
          <p:cNvPr id="2" name="Nadpis 1"/>
          <p:cNvSpPr>
            <a:spLocks noGrp="1"/>
          </p:cNvSpPr>
          <p:nvPr>
            <p:ph type="title"/>
          </p:nvPr>
        </p:nvSpPr>
        <p:spPr>
          <a:xfrm>
            <a:off x="1034282" y="465706"/>
            <a:ext cx="7550941" cy="369332"/>
          </a:xfrm>
        </p:spPr>
        <p:txBody>
          <a:bodyPr/>
          <a:lstStyle/>
          <a:p>
            <a:r>
              <a:rPr lang="sk-SK" sz="2000" dirty="0"/>
              <a:t>Verejné zdravotné poistenie v SR</a:t>
            </a:r>
          </a:p>
        </p:txBody>
      </p:sp>
      <p:sp>
        <p:nvSpPr>
          <p:cNvPr id="5" name="Zástupný objekt pre text 6">
            <a:extLst>
              <a:ext uri="{FF2B5EF4-FFF2-40B4-BE49-F238E27FC236}">
                <a16:creationId xmlns:a16="http://schemas.microsoft.com/office/drawing/2014/main" id="{E14D7DF1-6A90-5855-D075-AD8BD99D052A}"/>
              </a:ext>
            </a:extLst>
          </p:cNvPr>
          <p:cNvSpPr>
            <a:spLocks noGrp="1"/>
          </p:cNvSpPr>
          <p:nvPr>
            <p:ph type="body" sz="quarter" idx="12"/>
          </p:nvPr>
        </p:nvSpPr>
        <p:spPr>
          <a:xfrm>
            <a:off x="1078992" y="1298961"/>
            <a:ext cx="9355423" cy="5006323"/>
          </a:xfrm>
        </p:spPr>
        <p:txBody>
          <a:bodyPr>
            <a:normAutofit fontScale="77500" lnSpcReduction="20000"/>
          </a:bodyPr>
          <a:lstStyle/>
          <a:p>
            <a:pPr algn="just">
              <a:lnSpc>
                <a:spcPct val="150000"/>
              </a:lnSpc>
            </a:pPr>
            <a:r>
              <a:rPr lang="sk-SK" sz="1400" dirty="0">
                <a:solidFill>
                  <a:schemeClr val="tx1"/>
                </a:solidFill>
                <a:effectLst/>
                <a:ea typeface="Times New Roman" panose="02020603050405020304" pitchFamily="18" charset="0"/>
              </a:rPr>
              <a:t>V súlade s novelou zákona č. 580/2004 Z. z. účinnou od 1.1.2023 vstupuje do systému verejného zdravotného poistenia aj osoba, ktorá nemá trvalý pobyt na území SR a nie je zdravotne poistená v inom členskom štáte EÚ, ktorá sa zdržiava na území SR a je </a:t>
            </a:r>
            <a:r>
              <a:rPr lang="sk-SK" sz="1400" b="1" u="sng" dirty="0">
                <a:solidFill>
                  <a:schemeClr val="tx1"/>
                </a:solidFill>
                <a:effectLst/>
                <a:ea typeface="Times New Roman" panose="02020603050405020304" pitchFamily="18" charset="0"/>
              </a:rPr>
              <a:t>štipendistom</a:t>
            </a:r>
            <a:r>
              <a:rPr lang="sk-SK" sz="1400" dirty="0">
                <a:solidFill>
                  <a:schemeClr val="tx1"/>
                </a:solidFill>
                <a:effectLst/>
                <a:ea typeface="Times New Roman" panose="02020603050405020304" pitchFamily="18" charset="0"/>
              </a:rPr>
              <a:t> v rámci programu:</a:t>
            </a:r>
          </a:p>
          <a:p>
            <a:pPr marL="342900" lvl="0" indent="-342900" algn="just">
              <a:lnSpc>
                <a:spcPct val="150000"/>
              </a:lnSpc>
              <a:buFont typeface="Symbol" panose="05050102010706020507" pitchFamily="18" charset="2"/>
              <a:buChar char=""/>
            </a:pPr>
            <a:r>
              <a:rPr lang="sk-SK" sz="1900" dirty="0">
                <a:solidFill>
                  <a:schemeClr val="tx1"/>
                </a:solidFill>
                <a:effectLst/>
                <a:ea typeface="Times New Roman" panose="02020603050405020304" pitchFamily="18" charset="0"/>
              </a:rPr>
              <a:t>ktorého vytvorenie schválila vláda Slovenskej republiky alebo</a:t>
            </a:r>
          </a:p>
          <a:p>
            <a:pPr marL="342900" lvl="0" indent="-342900" algn="just">
              <a:lnSpc>
                <a:spcPct val="150000"/>
              </a:lnSpc>
              <a:buFont typeface="Symbol" panose="05050102010706020507" pitchFamily="18" charset="2"/>
              <a:buChar char=""/>
            </a:pPr>
            <a:r>
              <a:rPr lang="sk-SK" sz="1900" dirty="0">
                <a:solidFill>
                  <a:schemeClr val="tx1"/>
                </a:solidFill>
                <a:effectLst/>
                <a:ea typeface="Times New Roman" panose="02020603050405020304" pitchFamily="18" charset="0"/>
              </a:rPr>
              <a:t>ktorý sa realizuje na základe medzinárodnej zmluvy alebo </a:t>
            </a:r>
          </a:p>
          <a:p>
            <a:pPr marL="342900" lvl="0" indent="-342900" algn="just">
              <a:lnSpc>
                <a:spcPct val="150000"/>
              </a:lnSpc>
              <a:buFont typeface="Symbol" panose="05050102010706020507" pitchFamily="18" charset="2"/>
              <a:buChar char=""/>
            </a:pPr>
            <a:r>
              <a:rPr lang="sk-SK" sz="1900" dirty="0">
                <a:solidFill>
                  <a:schemeClr val="tx1"/>
                </a:solidFill>
                <a:effectLst/>
                <a:ea typeface="Times New Roman" panose="02020603050405020304" pitchFamily="18" charset="0"/>
              </a:rPr>
              <a:t>v rámci programu Európskej únie alebo</a:t>
            </a:r>
          </a:p>
          <a:p>
            <a:pPr marL="342900" lvl="0" indent="-342900" algn="just">
              <a:lnSpc>
                <a:spcPct val="150000"/>
              </a:lnSpc>
              <a:buFont typeface="Symbol" panose="05050102010706020507" pitchFamily="18" charset="2"/>
              <a:buChar char=""/>
            </a:pPr>
            <a:r>
              <a:rPr lang="sk-SK" sz="1900" dirty="0">
                <a:solidFill>
                  <a:schemeClr val="tx1"/>
                </a:solidFill>
                <a:effectLst/>
                <a:ea typeface="Times New Roman" panose="02020603050405020304" pitchFamily="18" charset="0"/>
              </a:rPr>
              <a:t>ktorý sa realizuje podľa osobitného predpisu</a:t>
            </a:r>
          </a:p>
          <a:p>
            <a:pPr algn="just">
              <a:lnSpc>
                <a:spcPct val="150000"/>
              </a:lnSpc>
            </a:pPr>
            <a:r>
              <a:rPr lang="sk-SK" sz="1900" dirty="0">
                <a:solidFill>
                  <a:schemeClr val="tx1"/>
                </a:solidFill>
                <a:effectLst/>
                <a:ea typeface="Times New Roman" panose="02020603050405020304" pitchFamily="18" charset="0"/>
              </a:rPr>
              <a:t>a ak takejto fyzickej osobe je priznané štipendium na dobu v trvaní </a:t>
            </a:r>
            <a:r>
              <a:rPr lang="sk-SK" sz="1900" u="sng" dirty="0">
                <a:solidFill>
                  <a:schemeClr val="tx1"/>
                </a:solidFill>
                <a:effectLst/>
                <a:ea typeface="Times New Roman" panose="02020603050405020304" pitchFamily="18" charset="0"/>
              </a:rPr>
              <a:t>viac ako jeden mesiac</a:t>
            </a:r>
            <a:r>
              <a:rPr lang="sk-SK" sz="1900" dirty="0">
                <a:solidFill>
                  <a:schemeClr val="tx1"/>
                </a:solidFill>
                <a:effectLst/>
                <a:ea typeface="Times New Roman" panose="02020603050405020304" pitchFamily="18" charset="0"/>
              </a:rPr>
              <a:t>.</a:t>
            </a:r>
          </a:p>
          <a:p>
            <a:pPr algn="just">
              <a:lnSpc>
                <a:spcPct val="150000"/>
              </a:lnSpc>
            </a:pPr>
            <a:endParaRPr lang="sk-SK" sz="1600" dirty="0">
              <a:solidFill>
                <a:schemeClr val="tx1"/>
              </a:solidFill>
              <a:effectLst/>
              <a:ea typeface="Times New Roman" panose="02020603050405020304" pitchFamily="18" charset="0"/>
            </a:endParaRPr>
          </a:p>
          <a:p>
            <a:pPr algn="just">
              <a:lnSpc>
                <a:spcPct val="150000"/>
              </a:lnSpc>
            </a:pPr>
            <a:r>
              <a:rPr lang="sk-SK" sz="1600" dirty="0">
                <a:solidFill>
                  <a:schemeClr val="tx1"/>
                </a:solidFill>
                <a:effectLst/>
                <a:ea typeface="Times New Roman" panose="02020603050405020304" pitchFamily="18" charset="0"/>
              </a:rPr>
              <a:t>Pri podaní prihlášky takejto osoby je potrebné ako prílohu doložiť kópiu potvrdenia o pridelení štipendia, pričom zamestnanec skontroluje, či dané štipendium je v zozname programov na stránke </a:t>
            </a:r>
            <a:r>
              <a:rPr lang="sk-SK" sz="1600" u="sng" dirty="0">
                <a:solidFill>
                  <a:schemeClr val="tx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https://www.minedu.sk/zoznam-programov-verejne-zdravotne-poistenie-v-sr/</a:t>
            </a:r>
            <a:r>
              <a:rPr lang="sk-SK" sz="1600" u="sng" dirty="0">
                <a:solidFill>
                  <a:schemeClr val="tx1"/>
                </a:solidFill>
                <a:effectLst/>
                <a:ea typeface="Times New Roman" panose="02020603050405020304" pitchFamily="18" charset="0"/>
              </a:rPr>
              <a:t>. </a:t>
            </a:r>
            <a:r>
              <a:rPr lang="sk-SK" sz="1600" dirty="0">
                <a:solidFill>
                  <a:schemeClr val="tx1"/>
                </a:solidFill>
                <a:effectLst/>
                <a:ea typeface="Times New Roman" panose="02020603050405020304" pitchFamily="18" charset="0"/>
              </a:rPr>
              <a:t>  </a:t>
            </a:r>
          </a:p>
          <a:p>
            <a:pPr algn="just">
              <a:lnSpc>
                <a:spcPct val="150000"/>
              </a:lnSpc>
            </a:pPr>
            <a:r>
              <a:rPr lang="sk-SK" sz="1600" dirty="0">
                <a:solidFill>
                  <a:schemeClr val="tx1"/>
                </a:solidFill>
                <a:effectLst/>
                <a:ea typeface="Times New Roman" panose="02020603050405020304" pitchFamily="18" charset="0"/>
              </a:rPr>
              <a:t>Z potvrdenia musí byť zrejmé obdobie na, ktoré bolo štipendium pridelené (viac ako jeden mesiac). Vzhľadom ku skutočnosti, že nie všetky programy majú zverejnené zoznamy štipendistov je potrebné, aby potvrdenie obsahovalo aj dátum od kedy bolo štipendium pridelené. Dátum určuje deň  vzniku skutočnosti na vznik verejného zdravotného poistenia. </a:t>
            </a:r>
          </a:p>
          <a:p>
            <a:endParaRPr lang="sk-SK" sz="1400" b="1" dirty="0"/>
          </a:p>
        </p:txBody>
      </p:sp>
    </p:spTree>
    <p:extLst>
      <p:ext uri="{BB962C8B-B14F-4D97-AF65-F5344CB8AC3E}">
        <p14:creationId xmlns:p14="http://schemas.microsoft.com/office/powerpoint/2010/main" val="319917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ástupný objekt pre text 4"/>
          <p:cNvSpPr>
            <a:spLocks noGrp="1"/>
          </p:cNvSpPr>
          <p:nvPr>
            <p:ph type="body" sz="quarter" idx="13"/>
          </p:nvPr>
        </p:nvSpPr>
        <p:spPr>
          <a:xfrm>
            <a:off x="1034281" y="1333144"/>
            <a:ext cx="8964298" cy="2179177"/>
          </a:xfrm>
        </p:spPr>
        <p:txBody>
          <a:bodyPr>
            <a:normAutofit/>
          </a:bodyPr>
          <a:lstStyle/>
          <a:p>
            <a:pPr algn="just" fontAlgn="base"/>
            <a:r>
              <a:rPr lang="sk-SK" b="0" i="0" dirty="0">
                <a:solidFill>
                  <a:srgbClr val="515560"/>
                </a:solidFill>
                <a:effectLst/>
              </a:rPr>
              <a:t>Osoby, prichádzajúce z iného členského štátu EÚ, EHP, zo Švajčiarska alebo z Veľkej Británie vstupujú do systému VZP za predpokladu, že sa na nich vzťahujú slovenské práve predpisy v zmysle Nariadenia Európskeho</a:t>
            </a:r>
            <a:r>
              <a:rPr lang="sk-SK" dirty="0">
                <a:solidFill>
                  <a:srgbClr val="515560"/>
                </a:solidFill>
              </a:rPr>
              <a:t> parlamentu a Rady č.883/2004 o koordinácii systémov sociálneho zabezpečenia (koordinačné nariadenie). </a:t>
            </a:r>
          </a:p>
          <a:p>
            <a:pPr algn="just" fontAlgn="base"/>
            <a:r>
              <a:rPr lang="sk-SK" sz="1200" b="0" i="0" dirty="0">
                <a:solidFill>
                  <a:srgbClr val="515560"/>
                </a:solidFill>
                <a:effectLst/>
              </a:rPr>
              <a:t>Ak sú tieto osoby na území SR zamestnané alebo vykonávajú SZČ v SR a zároveň sa ich bydlisko  nachádza v inom členskom štáte EÚ, EHP, vo Švajčiarsku alebo Veľkej Británii, majú nárok na tzv. </a:t>
            </a:r>
            <a:r>
              <a:rPr lang="sk-SK" sz="1200" b="1" dirty="0">
                <a:solidFill>
                  <a:srgbClr val="515560"/>
                </a:solidFill>
                <a:effectLst/>
              </a:rPr>
              <a:t>bydliskový formulár</a:t>
            </a:r>
            <a:r>
              <a:rPr lang="sk-SK" sz="1200" b="0" i="0" dirty="0">
                <a:solidFill>
                  <a:srgbClr val="515560"/>
                </a:solidFill>
                <a:effectLst/>
              </a:rPr>
              <a:t>, ktorý im vystaví slovenská zdravotná poisťovňa a ktorý im umožní čerpať plnú zdravotnú starostlivosť aj v štáte bydliska. </a:t>
            </a:r>
          </a:p>
          <a:p>
            <a:pPr algn="just" fontAlgn="base"/>
            <a:r>
              <a:rPr lang="sk-SK" sz="1200" b="0" i="0" dirty="0">
                <a:solidFill>
                  <a:srgbClr val="515560"/>
                </a:solidFill>
                <a:effectLst/>
              </a:rPr>
              <a:t>Nárok na vstup do systému VZP v SR ako aj na bydliskový formulár majú aj </a:t>
            </a:r>
            <a:r>
              <a:rPr lang="sk-SK" sz="1200" b="1" i="0" dirty="0">
                <a:solidFill>
                  <a:srgbClr val="515560"/>
                </a:solidFill>
                <a:effectLst/>
              </a:rPr>
              <a:t>nezaopatrení rodinn</a:t>
            </a:r>
            <a:r>
              <a:rPr lang="sk-SK" sz="1200" b="1" dirty="0">
                <a:solidFill>
                  <a:srgbClr val="515560"/>
                </a:solidFill>
              </a:rPr>
              <a:t>í</a:t>
            </a:r>
            <a:r>
              <a:rPr lang="sk-SK" sz="1200" b="1" i="0" dirty="0">
                <a:solidFill>
                  <a:srgbClr val="515560"/>
                </a:solidFill>
                <a:effectLst/>
              </a:rPr>
              <a:t> príslušníci </a:t>
            </a:r>
            <a:r>
              <a:rPr lang="sk-SK" sz="1200" b="0" i="0" dirty="0">
                <a:solidFill>
                  <a:srgbClr val="515560"/>
                </a:solidFill>
                <a:effectLst/>
              </a:rPr>
              <a:t>tejto osoby, ak ich  za nezaopatrených považuje štát ich bydliska.</a:t>
            </a:r>
          </a:p>
          <a:p>
            <a:pPr algn="just" fontAlgn="base"/>
            <a:endParaRPr lang="sk-SK" sz="1200" b="0" i="0" dirty="0">
              <a:solidFill>
                <a:srgbClr val="515560"/>
              </a:solidFill>
              <a:effectLst/>
            </a:endParaRPr>
          </a:p>
        </p:txBody>
      </p:sp>
      <p:sp>
        <p:nvSpPr>
          <p:cNvPr id="2" name="Nadpis 1"/>
          <p:cNvSpPr>
            <a:spLocks noGrp="1"/>
          </p:cNvSpPr>
          <p:nvPr>
            <p:ph type="title"/>
          </p:nvPr>
        </p:nvSpPr>
        <p:spPr>
          <a:xfrm>
            <a:off x="1034282" y="327207"/>
            <a:ext cx="9135213" cy="646331"/>
          </a:xfrm>
        </p:spPr>
        <p:txBody>
          <a:bodyPr/>
          <a:lstStyle/>
          <a:p>
            <a:r>
              <a:rPr lang="sk-SK" sz="2000" dirty="0"/>
              <a:t>2. Vstup do VZP v SR – osoby prichádzajúce z EÚ, EHP, Švajčiarsko a </a:t>
            </a:r>
            <a:br>
              <a:rPr lang="sk-SK" sz="2000" dirty="0"/>
            </a:br>
            <a:r>
              <a:rPr lang="sk-SK" sz="2000" dirty="0"/>
              <a:t>V. Británia</a:t>
            </a:r>
          </a:p>
        </p:txBody>
      </p:sp>
      <p:pic>
        <p:nvPicPr>
          <p:cNvPr id="6" name="Obrázok 5" descr="Obrázok, na ktorom je animák, umenie&#10;&#10;Obsah vygenerovaný umelou inteligenciou môže byť nesprávny.">
            <a:extLst>
              <a:ext uri="{FF2B5EF4-FFF2-40B4-BE49-F238E27FC236}">
                <a16:creationId xmlns:a16="http://schemas.microsoft.com/office/drawing/2014/main" id="{91DE6C51-1E13-CC4A-4ADD-5F13DDBC7D93}"/>
              </a:ext>
            </a:extLst>
          </p:cNvPr>
          <p:cNvPicPr>
            <a:picLocks noChangeAspect="1"/>
          </p:cNvPicPr>
          <p:nvPr/>
        </p:nvPicPr>
        <p:blipFill>
          <a:blip r:embed="rId2"/>
          <a:stretch>
            <a:fillRect/>
          </a:stretch>
        </p:blipFill>
        <p:spPr>
          <a:xfrm>
            <a:off x="3287446" y="3250379"/>
            <a:ext cx="3543328" cy="2781609"/>
          </a:xfrm>
          <a:prstGeom prst="rect">
            <a:avLst/>
          </a:prstGeom>
        </p:spPr>
      </p:pic>
    </p:spTree>
    <p:extLst>
      <p:ext uri="{BB962C8B-B14F-4D97-AF65-F5344CB8AC3E}">
        <p14:creationId xmlns:p14="http://schemas.microsoft.com/office/powerpoint/2010/main" val="310228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ástupný objekt pre text 4"/>
          <p:cNvSpPr>
            <a:spLocks noGrp="1"/>
          </p:cNvSpPr>
          <p:nvPr>
            <p:ph type="body" sz="quarter" idx="13"/>
          </p:nvPr>
        </p:nvSpPr>
        <p:spPr>
          <a:xfrm>
            <a:off x="1034281" y="1333144"/>
            <a:ext cx="9032665" cy="2914116"/>
          </a:xfrm>
        </p:spPr>
        <p:txBody>
          <a:bodyPr>
            <a:normAutofit lnSpcReduction="10000"/>
          </a:bodyPr>
          <a:lstStyle/>
          <a:p>
            <a:pPr algn="just" fontAlgn="base"/>
            <a:r>
              <a:rPr lang="sk-SK" b="0" i="0" dirty="0">
                <a:solidFill>
                  <a:srgbClr val="515560"/>
                </a:solidFill>
                <a:effectLst/>
              </a:rPr>
              <a:t>Osoby, prichádzajúce z tzv. tretích krajín (osoby so štátnou príslušnosťou tretej krajiny bez vzťahu k inému členskému štátu EÚ, EHP, Švajčiarsku alebo Veľkej Británii) vstupujú do systému VZP za rovnakých podmienok</a:t>
            </a:r>
            <a:r>
              <a:rPr lang="sk-SK" dirty="0">
                <a:solidFill>
                  <a:srgbClr val="515560"/>
                </a:solidFill>
              </a:rPr>
              <a:t>, ako osoby z „EU“, avšak rozdiel je v nároku na zotrvanie v tomto systéme a tiež v nároku na VZP rodinných príslušníkov.</a:t>
            </a:r>
          </a:p>
          <a:p>
            <a:pPr algn="just" fontAlgn="base"/>
            <a:r>
              <a:rPr lang="sk-SK" sz="1200" dirty="0">
                <a:solidFill>
                  <a:srgbClr val="515560"/>
                </a:solidFill>
              </a:rPr>
              <a:t>Hlavné rozdiely:</a:t>
            </a:r>
          </a:p>
          <a:p>
            <a:pPr marL="171450" indent="-171450" algn="just" fontAlgn="base">
              <a:buFont typeface="Wingdings" panose="05000000000000000000" pitchFamily="2" charset="2"/>
              <a:buChar char="Ø"/>
            </a:pPr>
            <a:r>
              <a:rPr lang="sk-SK" sz="1200" dirty="0">
                <a:solidFill>
                  <a:srgbClr val="515560"/>
                </a:solidFill>
              </a:rPr>
              <a:t>p</a:t>
            </a:r>
            <a:r>
              <a:rPr lang="sk-SK" sz="1200" b="0" i="0" dirty="0">
                <a:solidFill>
                  <a:srgbClr val="515560"/>
                </a:solidFill>
                <a:effectLst/>
              </a:rPr>
              <a:t>o skončení pracovného pomeru, ak nasleduje evidencia na úrade práce s poberaním príspevku v nezamestnanosti, alebo pokračujúca PN, resp. len materský príspevok – </a:t>
            </a:r>
            <a:r>
              <a:rPr lang="sk-SK" sz="1200" b="1" i="0" dirty="0">
                <a:solidFill>
                  <a:srgbClr val="515560"/>
                </a:solidFill>
                <a:effectLst/>
              </a:rPr>
              <a:t>osoba bez trvalého pobytu v SR nie je v týchto prípadoch VZP v SR</a:t>
            </a:r>
            <a:r>
              <a:rPr lang="sk-SK" sz="1200" b="0" i="0" dirty="0">
                <a:solidFill>
                  <a:srgbClr val="515560"/>
                </a:solidFill>
                <a:effectLst/>
              </a:rPr>
              <a:t>,</a:t>
            </a:r>
          </a:p>
          <a:p>
            <a:pPr marL="171450" indent="-171450" algn="just" fontAlgn="base">
              <a:buFont typeface="Wingdings" panose="05000000000000000000" pitchFamily="2" charset="2"/>
              <a:buChar char="Ø"/>
            </a:pPr>
            <a:r>
              <a:rPr lang="sk-SK" sz="1200" dirty="0">
                <a:solidFill>
                  <a:srgbClr val="515560"/>
                </a:solidFill>
              </a:rPr>
              <a:t>nie je možné aplikovať rodinný model poistenia, ak každý rodinný príslušník nesplní samostatné podmienky pre vstup do VZP v SR,</a:t>
            </a:r>
          </a:p>
          <a:p>
            <a:pPr marL="171450" indent="-171450" algn="just" fontAlgn="base">
              <a:buFont typeface="Wingdings" panose="05000000000000000000" pitchFamily="2" charset="2"/>
              <a:buChar char="Ø"/>
            </a:pPr>
            <a:r>
              <a:rPr lang="sk-SK" sz="1200" dirty="0">
                <a:solidFill>
                  <a:srgbClr val="515560"/>
                </a:solidFill>
              </a:rPr>
              <a:t>ak sa osoby nachádzajú v situácii, ktorá sa obmedzuje výlučne na jeden členský štát EÚ, v tomto prípade Slovensko, nevzniká nárok na EPZP.</a:t>
            </a:r>
            <a:endParaRPr lang="sk-SK" sz="1200" b="0" i="0" dirty="0">
              <a:solidFill>
                <a:srgbClr val="515560"/>
              </a:solidFill>
              <a:effectLst/>
            </a:endParaRPr>
          </a:p>
          <a:p>
            <a:pPr algn="just" fontAlgn="base"/>
            <a:r>
              <a:rPr lang="sk-SK" sz="1200" b="0" i="0" dirty="0">
                <a:solidFill>
                  <a:srgbClr val="515560"/>
                </a:solidFill>
                <a:effectLst/>
              </a:rPr>
              <a:t>Tieto osoby nie sú posudzované v zmysle koordinačného nariadenia a  ich situácia </a:t>
            </a:r>
            <a:r>
              <a:rPr lang="sk-SK" sz="1200" dirty="0">
                <a:solidFill>
                  <a:srgbClr val="515560"/>
                </a:solidFill>
              </a:rPr>
              <a:t>je posudzovaná </a:t>
            </a:r>
            <a:r>
              <a:rPr lang="sk-SK" sz="1200" b="0" i="0" dirty="0">
                <a:solidFill>
                  <a:srgbClr val="515560"/>
                </a:solidFill>
                <a:effectLst/>
              </a:rPr>
              <a:t>výlučne podľa zákona č.580/2004 Z.z. o zdravotnom poistení. </a:t>
            </a:r>
          </a:p>
        </p:txBody>
      </p:sp>
      <p:sp>
        <p:nvSpPr>
          <p:cNvPr id="2" name="Nadpis 1"/>
          <p:cNvSpPr>
            <a:spLocks noGrp="1"/>
          </p:cNvSpPr>
          <p:nvPr>
            <p:ph type="title"/>
          </p:nvPr>
        </p:nvSpPr>
        <p:spPr>
          <a:xfrm>
            <a:off x="1034282" y="327207"/>
            <a:ext cx="9135213" cy="646331"/>
          </a:xfrm>
        </p:spPr>
        <p:txBody>
          <a:bodyPr/>
          <a:lstStyle/>
          <a:p>
            <a:r>
              <a:rPr lang="sk-SK" sz="2000" dirty="0"/>
              <a:t>3. Vstup do VZP v SR – osoby prichádzajúce z tzv. tretích krajín</a:t>
            </a:r>
            <a:br>
              <a:rPr lang="sk-SK" sz="1400" dirty="0"/>
            </a:br>
            <a:endParaRPr lang="sk-SK" sz="2000" dirty="0"/>
          </a:p>
        </p:txBody>
      </p:sp>
    </p:spTree>
    <p:extLst>
      <p:ext uri="{BB962C8B-B14F-4D97-AF65-F5344CB8AC3E}">
        <p14:creationId xmlns:p14="http://schemas.microsoft.com/office/powerpoint/2010/main" val="397730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ástupný objekt pre text 4"/>
          <p:cNvSpPr>
            <a:spLocks noGrp="1"/>
          </p:cNvSpPr>
          <p:nvPr>
            <p:ph type="body" sz="quarter" idx="13"/>
          </p:nvPr>
        </p:nvSpPr>
        <p:spPr>
          <a:xfrm>
            <a:off x="1028701" y="1290416"/>
            <a:ext cx="8362721" cy="3660698"/>
          </a:xfrm>
        </p:spPr>
        <p:txBody>
          <a:bodyPr>
            <a:normAutofit/>
          </a:bodyPr>
          <a:lstStyle/>
          <a:p>
            <a:pPr algn="just"/>
            <a:r>
              <a:rPr lang="sk-SK" sz="1200" dirty="0"/>
              <a:t>Verejne zdravotne poistená v SR bude aj osoba, ktorá vykonáva (len alebo  aj) svoju činnosť zamestnanca, resp. SZČO v inom členskom štáte EÚ, EHP, vo Švajčiarsku alebo V. Británii.</a:t>
            </a:r>
          </a:p>
          <a:p>
            <a:pPr algn="just"/>
            <a:r>
              <a:rPr lang="sk-SK" sz="1200" dirty="0"/>
              <a:t>Ide o vyslaných zamestnancov alebo vyslané SZČO, resp. osoby, ktoré súbežne vykonávajú činnosť v rôznych členských štátoch EÚ, EHP, vo Švajčiarsku alebo V. Británii.</a:t>
            </a:r>
          </a:p>
          <a:p>
            <a:pPr algn="just"/>
            <a:r>
              <a:rPr lang="sk-SK" sz="1200" dirty="0"/>
              <a:t>Podmienkou však je, aby každej osobe boli príslušnou inštitúciou sociálneho zabezpečenia určené uplatniteľné právne predpisy, v opačnom prípade sa uplatňuje pravidlo „lex </a:t>
            </a:r>
            <a:r>
              <a:rPr lang="sk-SK" sz="1200" dirty="0" err="1"/>
              <a:t>loci</a:t>
            </a:r>
            <a:r>
              <a:rPr lang="sk-SK" sz="1200" dirty="0"/>
              <a:t> </a:t>
            </a:r>
            <a:r>
              <a:rPr lang="sk-SK" sz="1200" dirty="0" err="1"/>
              <a:t>laboris</a:t>
            </a:r>
            <a:r>
              <a:rPr lang="sk-SK" sz="1200" dirty="0"/>
              <a:t>“ -  miesto výkonu činnosti.</a:t>
            </a:r>
          </a:p>
          <a:p>
            <a:pPr algn="just"/>
            <a:r>
              <a:rPr lang="sk-SK" sz="1200" dirty="0"/>
              <a:t>Kde o určenie uplatniteľnej legislatívy požiadať?</a:t>
            </a:r>
          </a:p>
          <a:p>
            <a:pPr marL="171450" indent="-171450" algn="just">
              <a:buFont typeface="Wingdings" panose="05000000000000000000" pitchFamily="2" charset="2"/>
              <a:buChar char="ü"/>
            </a:pPr>
            <a:r>
              <a:rPr lang="sk-SK" sz="1200" dirty="0"/>
              <a:t>v Sociálnej poisťovni, ak je osoba vyslaný zamestnanec alebo SZČO,</a:t>
            </a:r>
          </a:p>
          <a:p>
            <a:pPr marL="171450" indent="-171450" algn="just">
              <a:buFont typeface="Wingdings" panose="05000000000000000000" pitchFamily="2" charset="2"/>
              <a:buChar char="ü"/>
            </a:pPr>
            <a:r>
              <a:rPr lang="sk-SK" sz="1200" dirty="0"/>
              <a:t>v Sociálnej poisťovni, ak osoba vykonáva súbežné činnosti zamestnanca/SZČO v rôznych členských štátoch EÚ, EHP, vo Švajčiarsku alebo V. Británii, ak sa jej bydlisko nachádza v SR,</a:t>
            </a:r>
          </a:p>
          <a:p>
            <a:pPr marL="171450" indent="-171450" algn="just">
              <a:buFont typeface="Wingdings" panose="05000000000000000000" pitchFamily="2" charset="2"/>
              <a:buChar char="ü"/>
            </a:pPr>
            <a:r>
              <a:rPr lang="sk-SK" sz="1200" dirty="0"/>
              <a:t>v inštitúcii sociálneho zabezpečenia v štáte bydliska osoby, ak nemá bydlisko v SR.</a:t>
            </a:r>
          </a:p>
          <a:p>
            <a:pPr marL="171450" indent="-171450" algn="just">
              <a:buFont typeface="Wingdings" panose="05000000000000000000" pitchFamily="2" charset="2"/>
              <a:buChar char="ü"/>
            </a:pPr>
            <a:endParaRPr lang="sk-SK" sz="1200" dirty="0"/>
          </a:p>
          <a:p>
            <a:pPr algn="just"/>
            <a:r>
              <a:rPr lang="sk-SK" sz="1200" dirty="0"/>
              <a:t>Súbeh vykonávaných činností zamestnanca/SZČO v SR a v tzv. tretej krajine, nemá na zotrvanie v systéme VZP v SR žiaden vplyv, ak sú naďalej splnené podmienky v zmysle zákona č. 580/2004 Z.z. o zdravotnom poistení. </a:t>
            </a:r>
          </a:p>
        </p:txBody>
      </p:sp>
      <p:sp>
        <p:nvSpPr>
          <p:cNvPr id="2" name="Nadpis 1"/>
          <p:cNvSpPr>
            <a:spLocks noGrp="1"/>
          </p:cNvSpPr>
          <p:nvPr>
            <p:ph type="title"/>
          </p:nvPr>
        </p:nvSpPr>
        <p:spPr>
          <a:xfrm>
            <a:off x="1034282" y="327207"/>
            <a:ext cx="8844656" cy="646331"/>
          </a:xfrm>
        </p:spPr>
        <p:txBody>
          <a:bodyPr/>
          <a:lstStyle/>
          <a:p>
            <a:pPr algn="just"/>
            <a:r>
              <a:rPr lang="sk-SK" sz="2000" dirty="0"/>
              <a:t>4. Špeciálne prípady – vyslanie do zahraničia, súbeh vykonávaných činností v SR a v zahraničí</a:t>
            </a:r>
          </a:p>
        </p:txBody>
      </p:sp>
    </p:spTree>
    <p:extLst>
      <p:ext uri="{BB962C8B-B14F-4D97-AF65-F5344CB8AC3E}">
        <p14:creationId xmlns:p14="http://schemas.microsoft.com/office/powerpoint/2010/main" val="207651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325563"/>
          </a:xfrm>
        </p:spPr>
        <p:txBody>
          <a:bodyPr anchor="ctr">
            <a:normAutofit/>
          </a:bodyPr>
          <a:lstStyle/>
          <a:p>
            <a:r>
              <a:rPr lang="sk-SK"/>
              <a:t>5. Priestor na otázky</a:t>
            </a:r>
          </a:p>
        </p:txBody>
      </p:sp>
      <p:pic>
        <p:nvPicPr>
          <p:cNvPr id="1026" name="Picture 2">
            <a:extLst>
              <a:ext uri="{FF2B5EF4-FFF2-40B4-BE49-F238E27FC236}">
                <a16:creationId xmlns:a16="http://schemas.microsoft.com/office/drawing/2014/main" id="{08B79C88-7D85-B7F6-68BB-72C5F5905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280" b="21491"/>
          <a:stretch>
            <a:fillRect/>
          </a:stretch>
        </p:blipFill>
        <p:spPr bwMode="auto">
          <a:xfrm>
            <a:off x="1810351" y="1654593"/>
            <a:ext cx="7093017" cy="30643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653581"/>
      </p:ext>
    </p:extLst>
  </p:cSld>
  <p:clrMapOvr>
    <a:masterClrMapping/>
  </p:clrMapOvr>
</p:sld>
</file>

<file path=ppt/theme/theme1.xml><?xml version="1.0" encoding="utf-8"?>
<a:theme xmlns:a="http://schemas.openxmlformats.org/drawingml/2006/main" name="Motív balíka Office">
  <a:themeElements>
    <a:clrScheme name="Vlastné 1">
      <a:dk1>
        <a:srgbClr val="494949"/>
      </a:dk1>
      <a:lt1>
        <a:srgbClr val="FFFFFF"/>
      </a:lt1>
      <a:dk2>
        <a:srgbClr val="494949"/>
      </a:dk2>
      <a:lt2>
        <a:srgbClr val="FFFFFF"/>
      </a:lt2>
      <a:accent1>
        <a:srgbClr val="00A09C"/>
      </a:accent1>
      <a:accent2>
        <a:srgbClr val="0098A5"/>
      </a:accent2>
      <a:accent3>
        <a:srgbClr val="1991AB"/>
      </a:accent3>
      <a:accent4>
        <a:srgbClr val="2B85AE"/>
      </a:accent4>
      <a:accent5>
        <a:srgbClr val="4175A9"/>
      </a:accent5>
      <a:accent6>
        <a:srgbClr val="5267A5"/>
      </a:accent6>
      <a:hlink>
        <a:srgbClr val="F33B48"/>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Zp_Drien" id="{E241CDDF-A7C1-A545-A3DB-8686D19FF119}" vid="{9867F073-8F64-9B4C-A568-87C89F454F70}"/>
    </a:ext>
  </a:extLst>
</a:theme>
</file>

<file path=ppt/theme/theme2.xml><?xml version="1.0" encoding="utf-8"?>
<a:theme xmlns:a="http://schemas.openxmlformats.org/drawingml/2006/main" name="Vlastný návr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5400" b="1" i="0" u="none" strike="noStrike" kern="1200" cap="all" spc="-150" normalizeH="0" baseline="0" noProof="1" smtClean="0">
            <a:ln>
              <a:noFill/>
            </a:ln>
            <a:solidFill>
              <a:srgbClr val="029B9C"/>
            </a:solidFill>
            <a:effectLst/>
            <a:uLnTx/>
            <a:uFillTx/>
            <a:latin typeface="Myriad Pro" panose="020B0503030403020204" pitchFamily="34" charset="0"/>
            <a:ea typeface="Open Sans Light" panose="020B0306030504020204" pitchFamily="34"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VsZp_Drien" id="{E241CDDF-A7C1-A545-A3DB-8686D19FF119}" vid="{002BEE7A-30EF-844C-9B29-3314291E29CD}"/>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Prezentacia_VsZP</Template>
  <TotalTime>10275</TotalTime>
  <Words>1369</Words>
  <Application>Microsoft Office PowerPoint</Application>
  <PresentationFormat>Širokouhlá</PresentationFormat>
  <Paragraphs>68</Paragraphs>
  <Slides>10</Slides>
  <Notes>1</Notes>
  <HiddenSlides>0</HiddenSlides>
  <MMClips>0</MMClips>
  <ScaleCrop>false</ScaleCrop>
  <HeadingPairs>
    <vt:vector size="6" baseType="variant">
      <vt:variant>
        <vt:lpstr>Použité písma</vt:lpstr>
      </vt:variant>
      <vt:variant>
        <vt:i4>8</vt:i4>
      </vt:variant>
      <vt:variant>
        <vt:lpstr>Motív</vt:lpstr>
      </vt:variant>
      <vt:variant>
        <vt:i4>2</vt:i4>
      </vt:variant>
      <vt:variant>
        <vt:lpstr>Nadpisy snímok</vt:lpstr>
      </vt:variant>
      <vt:variant>
        <vt:i4>10</vt:i4>
      </vt:variant>
    </vt:vector>
  </HeadingPairs>
  <TitlesOfParts>
    <vt:vector size="20" baseType="lpstr">
      <vt:lpstr>Arial</vt:lpstr>
      <vt:lpstr>Calibri</vt:lpstr>
      <vt:lpstr>Lato</vt:lpstr>
      <vt:lpstr>Myriad Pro</vt:lpstr>
      <vt:lpstr>Open Sans Light</vt:lpstr>
      <vt:lpstr>Symbol</vt:lpstr>
      <vt:lpstr>Times New Roman</vt:lpstr>
      <vt:lpstr>Wingdings</vt:lpstr>
      <vt:lpstr>Motív balíka Office</vt:lpstr>
      <vt:lpstr>Vlastný návrh</vt:lpstr>
      <vt:lpstr>Vstup a zotrvanie v systéme verejného zdravotného poistenia v SR  </vt:lpstr>
      <vt:lpstr>PROGRAM</vt:lpstr>
      <vt:lpstr>Právny rámec verejného zdravotného poistenia v SR</vt:lpstr>
      <vt:lpstr>Verejné zdravotné poistenie v SR</vt:lpstr>
      <vt:lpstr>Verejné zdravotné poistenie v SR</vt:lpstr>
      <vt:lpstr>2. Vstup do VZP v SR – osoby prichádzajúce z EÚ, EHP, Švajčiarsko a  V. Británia</vt:lpstr>
      <vt:lpstr>3. Vstup do VZP v SR – osoby prichádzajúce z tzv. tretích krajín </vt:lpstr>
      <vt:lpstr>4. Špeciálne prípady – vyslanie do zahraničia, súbeh vykonávaných činností v SR a v zahraničí</vt:lpstr>
      <vt:lpstr>5. Priestor na otázky</vt:lpstr>
      <vt:lpstr>                          Ďakujem za Váš čas!</vt:lpstr>
    </vt:vector>
  </TitlesOfParts>
  <Company>VšZP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Náklady ovplyvnené COVID-19</dc:title>
  <dc:creator>Šoltés Ľubomír, Mgr.</dc:creator>
  <cp:lastModifiedBy>Silvia Kotulicova</cp:lastModifiedBy>
  <cp:revision>595</cp:revision>
  <cp:lastPrinted>2021-08-31T11:57:03Z</cp:lastPrinted>
  <dcterms:created xsi:type="dcterms:W3CDTF">2021-05-11T11:11:03Z</dcterms:created>
  <dcterms:modified xsi:type="dcterms:W3CDTF">2025-10-15T14:38:35Z</dcterms:modified>
</cp:coreProperties>
</file>